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95" r:id="rId3"/>
    <p:sldId id="296" r:id="rId4"/>
    <p:sldId id="297" r:id="rId5"/>
    <p:sldId id="298" r:id="rId6"/>
    <p:sldId id="299" r:id="rId7"/>
    <p:sldId id="301" r:id="rId8"/>
    <p:sldId id="304" r:id="rId9"/>
  </p:sldIdLst>
  <p:sldSz cx="6858000" cy="9906000" type="A4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17" userDrawn="1">
          <p15:clr>
            <a:srgbClr val="A4A3A4"/>
          </p15:clr>
        </p15:guide>
        <p15:guide id="2" pos="21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712B"/>
    <a:srgbClr val="D8F8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828" autoAdjust="0"/>
  </p:normalViewPr>
  <p:slideViewPr>
    <p:cSldViewPr showGuides="1">
      <p:cViewPr varScale="1">
        <p:scale>
          <a:sx n="57" d="100"/>
          <a:sy n="57" d="100"/>
        </p:scale>
        <p:origin x="-2630" y="-106"/>
      </p:cViewPr>
      <p:guideLst>
        <p:guide orient="horz" pos="3217"/>
        <p:guide pos="212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474820-91D9-446F-88B2-0EF0B7D1049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241550" y="685800"/>
            <a:ext cx="23749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3C37AD-3755-4C75-A68C-CB753DECA9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74336" y="1320906"/>
            <a:ext cx="5512128" cy="371309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74336" y="5143203"/>
            <a:ext cx="5512128" cy="2126968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 spc="200">
                <a:uFillTx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342232" y="1118089"/>
            <a:ext cx="6172287" cy="792022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74336" y="3588281"/>
            <a:ext cx="5512128" cy="1471716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45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674336" y="5143204"/>
            <a:ext cx="5512128" cy="681253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18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3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30" y="878870"/>
            <a:ext cx="6170262" cy="1019279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42230" y="2152970"/>
            <a:ext cx="6170262" cy="6874939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119841" y="5559236"/>
            <a:ext cx="4370012" cy="1107687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119841" y="6666922"/>
            <a:ext cx="4370012" cy="1253298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30" y="878870"/>
            <a:ext cx="6170262" cy="1019279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342231" y="2168571"/>
            <a:ext cx="2911991" cy="6859337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606578" y="2168571"/>
            <a:ext cx="2911991" cy="6859337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30" y="878870"/>
            <a:ext cx="6170262" cy="1019279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342232" y="2064562"/>
            <a:ext cx="3005143" cy="551243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42232" y="2678209"/>
            <a:ext cx="3005143" cy="6349697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3507660" y="2053769"/>
            <a:ext cx="3005143" cy="551243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3507660" y="2678209"/>
            <a:ext cx="3005143" cy="6349697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30" y="878870"/>
            <a:ext cx="6170262" cy="1019279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342190" y="2246454"/>
            <a:ext cx="2943624" cy="6656803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3572152" y="2246577"/>
            <a:ext cx="2940342" cy="6656521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5757156" y="1320904"/>
            <a:ext cx="587258" cy="7264969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1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514357" y="1320904"/>
            <a:ext cx="5157748" cy="7264969"/>
          </a:xfrm>
        </p:spPr>
        <p:txBody>
          <a:bodyPr vert="eaVert" lIns="46800" tIns="46800" rIns="46800" bIns="46800"/>
          <a:lstStyle>
            <a:lvl1pPr marL="171450" indent="-171450">
              <a:spcAft>
                <a:spcPts val="1000"/>
              </a:spcAft>
              <a:defRPr spc="300"/>
            </a:lvl1pPr>
            <a:lvl2pPr marL="514350" indent="-171450">
              <a:defRPr spc="300"/>
            </a:lvl2pPr>
            <a:lvl3pPr marL="857250" indent="-171450">
              <a:defRPr spc="300"/>
            </a:lvl3pPr>
            <a:lvl4pPr marL="1200150" indent="-171450">
              <a:defRPr spc="300"/>
            </a:lvl4pPr>
            <a:lvl5pPr marL="1543050" indent="-17145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342230" y="878870"/>
            <a:ext cx="6170262" cy="1019279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342230" y="2152970"/>
            <a:ext cx="6170262" cy="6874939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344257" y="9121514"/>
            <a:ext cx="1518771" cy="457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7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2315284" y="9121514"/>
            <a:ext cx="2227532" cy="457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7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4993723" y="9121514"/>
            <a:ext cx="1518771" cy="457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7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207135" algn="l"/>
          <a:tab pos="1207135" algn="l"/>
          <a:tab pos="1207135" algn="l"/>
          <a:tab pos="1207135" algn="l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9916" y="2552886"/>
            <a:ext cx="4589780" cy="10881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 smtClean="0">
                <a:solidFill>
                  <a:srgbClr val="000000">
                    <a:lumMod val="85000"/>
                    <a:lumOff val="15000"/>
                  </a:srgbClr>
                </a:solidFill>
                <a:sym typeface="+mn-ea"/>
              </a:rPr>
              <a:t>8.1  </a:t>
            </a:r>
            <a:r>
              <a:rPr lang="zh-CN" altLang="en-US" b="1" dirty="0">
                <a:solidFill>
                  <a:srgbClr val="000000">
                    <a:lumMod val="85000"/>
                    <a:lumOff val="15000"/>
                  </a:srgbClr>
                </a:solidFill>
                <a:sym typeface="+mn-ea"/>
              </a:rPr>
              <a:t>规划实施对环境可能造成影响</a:t>
            </a:r>
            <a:endParaRPr lang="zh-CN" altLang="en-US" b="1" dirty="0">
              <a:solidFill>
                <a:srgbClr val="000000">
                  <a:lumMod val="85000"/>
                  <a:lumOff val="15000"/>
                </a:srgbClr>
              </a:solidFill>
              <a:sym typeface="+mn-ea"/>
            </a:endParaRPr>
          </a:p>
          <a:p>
            <a:endParaRPr lang="en-US" b="1" dirty="0" smtClean="0">
              <a:solidFill>
                <a:srgbClr val="000000">
                  <a:lumMod val="85000"/>
                  <a:lumOff val="15000"/>
                </a:srgbClr>
              </a:solidFill>
              <a:sym typeface="+mn-ea"/>
            </a:endParaRPr>
          </a:p>
          <a:p>
            <a:r>
              <a:rPr lang="en-US" b="1" dirty="0" smtClean="0">
                <a:solidFill>
                  <a:srgbClr val="000000">
                    <a:lumMod val="85000"/>
                    <a:lumOff val="15000"/>
                  </a:srgbClr>
                </a:solidFill>
                <a:sym typeface="+mn-ea"/>
              </a:rPr>
              <a:t>8.2  </a:t>
            </a:r>
            <a:r>
              <a:rPr lang="zh-CN" altLang="en-US" b="1" dirty="0" smtClean="0">
                <a:solidFill>
                  <a:srgbClr val="000000"/>
                </a:solidFill>
              </a:rPr>
              <a:t>预防或减轻不良环境影响的对策和措施</a:t>
            </a:r>
            <a:endParaRPr lang="zh-CN" altLang="en-US" b="1" dirty="0" smtClean="0">
              <a:solidFill>
                <a:srgbClr val="000000"/>
              </a:solidFill>
            </a:endParaRPr>
          </a:p>
          <a:p>
            <a:endParaRPr lang="zh-CN" altLang="en-US" b="1" dirty="0">
              <a:solidFill>
                <a:srgbClr val="000000">
                  <a:lumMod val="85000"/>
                  <a:lumOff val="15000"/>
                </a:srgbClr>
              </a:solidFill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3190" y="53359"/>
            <a:ext cx="834390" cy="3815033"/>
          </a:xfrm>
          <a:prstGeom prst="rect">
            <a:avLst/>
          </a:prstGeom>
          <a:noFill/>
        </p:spPr>
        <p:txBody>
          <a:bodyPr vert="eaVert" wrap="square" lIns="91440" tIns="45720" rIns="91440" bIns="4572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sz="3000" b="1" cap="all" dirty="0">
                <a:ln w="0"/>
                <a:solidFill>
                  <a:srgbClr val="000000">
                    <a:lumMod val="75000"/>
                    <a:lumOff val="25000"/>
                  </a:srgbClr>
                </a:solidFill>
                <a:effectLst>
                  <a:reflection blurRad="12700" stA="50000" endPos="50000" dist="5000" dir="5400000" sy="-100000" rotWithShape="0"/>
                </a:effectLst>
              </a:rPr>
              <a:t>八、</a:t>
            </a:r>
            <a:r>
              <a:rPr lang="zh-CN" altLang="zh-CN" sz="3000" b="1" cap="all" dirty="0">
                <a:ln w="0"/>
                <a:solidFill>
                  <a:srgbClr val="000000">
                    <a:lumMod val="75000"/>
                    <a:lumOff val="25000"/>
                  </a:srgbClr>
                </a:solidFill>
                <a:effectLst>
                  <a:reflection blurRad="12700" stA="50000" endPos="50000" dist="5000" dir="5400000" sy="-100000" rotWithShape="0"/>
                </a:effectLst>
              </a:rPr>
              <a:t>规划环境影响</a:t>
            </a:r>
            <a:endParaRPr lang="zh-CN" altLang="zh-CN" sz="3000" b="1" cap="all" dirty="0">
              <a:ln w="0"/>
              <a:solidFill>
                <a:srgbClr val="000000">
                  <a:lumMod val="75000"/>
                  <a:lumOff val="25000"/>
                </a:srgb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云形 4"/>
          <p:cNvSpPr/>
          <p:nvPr/>
        </p:nvSpPr>
        <p:spPr>
          <a:xfrm>
            <a:off x="1" y="4744973"/>
            <a:ext cx="6858635" cy="5161029"/>
          </a:xfrm>
          <a:prstGeom prst="cloud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957580" y="538656"/>
            <a:ext cx="834390" cy="3815033"/>
          </a:xfrm>
          <a:prstGeom prst="rect">
            <a:avLst/>
          </a:prstGeom>
          <a:noFill/>
        </p:spPr>
        <p:txBody>
          <a:bodyPr vert="eaVert" wrap="square" lIns="91440" tIns="45720" rIns="91440" bIns="4572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zh-CN" sz="3000" b="1" cap="all" dirty="0">
                <a:ln w="0"/>
                <a:solidFill>
                  <a:srgbClr val="000000">
                    <a:lumMod val="75000"/>
                    <a:lumOff val="25000"/>
                  </a:srgbClr>
                </a:solidFill>
                <a:effectLst>
                  <a:reflection blurRad="12700" stA="50000" endPos="50000" dist="5000" dir="5400000" sy="-100000" rotWithShape="0"/>
                </a:effectLst>
                <a:sym typeface="+mn-ea"/>
              </a:rPr>
              <a:t>评价说明</a:t>
            </a:r>
            <a:endParaRPr lang="zh-CN" altLang="zh-CN" sz="3000" b="1" cap="all" dirty="0">
              <a:ln w="0"/>
              <a:solidFill>
                <a:srgbClr val="000000">
                  <a:lumMod val="75000"/>
                  <a:lumOff val="25000"/>
                </a:srgb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317066" y="2915189"/>
            <a:ext cx="2984143" cy="50423"/>
            <a:chOff x="5798420" y="3930025"/>
            <a:chExt cx="1747309" cy="407649"/>
          </a:xfrm>
          <a:solidFill>
            <a:srgbClr val="072C60"/>
          </a:solidFill>
        </p:grpSpPr>
        <p:sp>
          <p:nvSpPr>
            <p:cNvPr id="8" name="平行四边形 7"/>
            <p:cNvSpPr/>
            <p:nvPr/>
          </p:nvSpPr>
          <p:spPr>
            <a:xfrm>
              <a:off x="6200132" y="3930025"/>
              <a:ext cx="542174" cy="407649"/>
            </a:xfrm>
            <a:prstGeom prst="parallelogram">
              <a:avLst>
                <a:gd name="adj" fmla="val 60516"/>
              </a:avLst>
            </a:prstGeom>
            <a:gradFill>
              <a:gsLst>
                <a:gs pos="0">
                  <a:srgbClr val="4EC576">
                    <a:alpha val="61000"/>
                  </a:srgbClr>
                </a:gs>
                <a:gs pos="100000">
                  <a:srgbClr val="399988"/>
                </a:gs>
              </a:gsLst>
              <a:lin ang="19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 CN Regular"/>
                <a:cs typeface="+mn-cs"/>
              </a:endParaRPr>
            </a:p>
          </p:txBody>
        </p:sp>
        <p:sp>
          <p:nvSpPr>
            <p:cNvPr id="9" name="平行四边形 8"/>
            <p:cNvSpPr/>
            <p:nvPr/>
          </p:nvSpPr>
          <p:spPr>
            <a:xfrm>
              <a:off x="6601844" y="3930025"/>
              <a:ext cx="542174" cy="407649"/>
            </a:xfrm>
            <a:prstGeom prst="parallelogram">
              <a:avLst>
                <a:gd name="adj" fmla="val 60516"/>
              </a:avLst>
            </a:prstGeom>
            <a:gradFill>
              <a:gsLst>
                <a:gs pos="0">
                  <a:srgbClr val="4EC576">
                    <a:alpha val="61000"/>
                  </a:srgbClr>
                </a:gs>
                <a:gs pos="100000">
                  <a:srgbClr val="399988"/>
                </a:gs>
              </a:gsLst>
              <a:lin ang="19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 CN Regular"/>
                <a:cs typeface="+mn-cs"/>
              </a:endParaRPr>
            </a:p>
          </p:txBody>
        </p:sp>
        <p:sp>
          <p:nvSpPr>
            <p:cNvPr id="10" name="平行四边形 9"/>
            <p:cNvSpPr/>
            <p:nvPr/>
          </p:nvSpPr>
          <p:spPr>
            <a:xfrm>
              <a:off x="7003556" y="3930025"/>
              <a:ext cx="542173" cy="407649"/>
            </a:xfrm>
            <a:prstGeom prst="parallelogram">
              <a:avLst>
                <a:gd name="adj" fmla="val 60516"/>
              </a:avLst>
            </a:prstGeom>
            <a:gradFill>
              <a:gsLst>
                <a:gs pos="0">
                  <a:srgbClr val="4EC576">
                    <a:alpha val="61000"/>
                  </a:srgbClr>
                </a:gs>
                <a:gs pos="100000">
                  <a:srgbClr val="399988"/>
                </a:gs>
              </a:gsLst>
              <a:lin ang="19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 CN Regular"/>
                <a:cs typeface="+mn-cs"/>
              </a:endParaRPr>
            </a:p>
          </p:txBody>
        </p:sp>
        <p:sp>
          <p:nvSpPr>
            <p:cNvPr id="11" name="平行四边形 10"/>
            <p:cNvSpPr/>
            <p:nvPr/>
          </p:nvSpPr>
          <p:spPr>
            <a:xfrm>
              <a:off x="5798420" y="3930025"/>
              <a:ext cx="542174" cy="407649"/>
            </a:xfrm>
            <a:prstGeom prst="parallelogram">
              <a:avLst>
                <a:gd name="adj" fmla="val 60516"/>
              </a:avLst>
            </a:prstGeom>
            <a:gradFill>
              <a:gsLst>
                <a:gs pos="0">
                  <a:srgbClr val="4EC576">
                    <a:alpha val="61000"/>
                  </a:srgbClr>
                </a:gs>
                <a:gs pos="100000">
                  <a:srgbClr val="399988"/>
                </a:gs>
              </a:gsLst>
              <a:lin ang="19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 CN Regular"/>
                <a:cs typeface="+mn-cs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 rot="5400000">
            <a:off x="4979419" y="1128334"/>
            <a:ext cx="2792763" cy="536093"/>
          </a:xfrm>
          <a:prstGeom prst="rect">
            <a:avLst/>
          </a:prstGeom>
          <a:solidFill>
            <a:srgbClr val="01835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-11207" y="0"/>
            <a:ext cx="137590" cy="1280592"/>
          </a:xfrm>
          <a:prstGeom prst="rect">
            <a:avLst/>
          </a:prstGeom>
          <a:solidFill>
            <a:srgbClr val="01A00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317066" y="3556021"/>
            <a:ext cx="3920247" cy="50423"/>
            <a:chOff x="5798420" y="3930025"/>
            <a:chExt cx="1747309" cy="407649"/>
          </a:xfrm>
          <a:solidFill>
            <a:srgbClr val="072C60"/>
          </a:solidFill>
        </p:grpSpPr>
        <p:sp>
          <p:nvSpPr>
            <p:cNvPr id="15" name="平行四边形 14"/>
            <p:cNvSpPr/>
            <p:nvPr/>
          </p:nvSpPr>
          <p:spPr>
            <a:xfrm>
              <a:off x="6200132" y="3930025"/>
              <a:ext cx="542174" cy="407649"/>
            </a:xfrm>
            <a:prstGeom prst="parallelogram">
              <a:avLst>
                <a:gd name="adj" fmla="val 60516"/>
              </a:avLst>
            </a:prstGeom>
            <a:gradFill>
              <a:gsLst>
                <a:gs pos="0">
                  <a:srgbClr val="4EC576">
                    <a:alpha val="61000"/>
                  </a:srgbClr>
                </a:gs>
                <a:gs pos="100000">
                  <a:srgbClr val="399988"/>
                </a:gs>
              </a:gsLst>
              <a:lin ang="19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 CN Regular"/>
                <a:cs typeface="+mn-cs"/>
              </a:endParaRPr>
            </a:p>
          </p:txBody>
        </p:sp>
        <p:sp>
          <p:nvSpPr>
            <p:cNvPr id="16" name="平行四边形 15"/>
            <p:cNvSpPr/>
            <p:nvPr/>
          </p:nvSpPr>
          <p:spPr>
            <a:xfrm>
              <a:off x="6601844" y="3930025"/>
              <a:ext cx="542174" cy="407649"/>
            </a:xfrm>
            <a:prstGeom prst="parallelogram">
              <a:avLst>
                <a:gd name="adj" fmla="val 60516"/>
              </a:avLst>
            </a:prstGeom>
            <a:gradFill>
              <a:gsLst>
                <a:gs pos="0">
                  <a:srgbClr val="4EC576">
                    <a:alpha val="61000"/>
                  </a:srgbClr>
                </a:gs>
                <a:gs pos="100000">
                  <a:srgbClr val="399988"/>
                </a:gs>
              </a:gsLst>
              <a:lin ang="19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 CN Regular"/>
                <a:cs typeface="+mn-cs"/>
              </a:endParaRPr>
            </a:p>
          </p:txBody>
        </p:sp>
        <p:sp>
          <p:nvSpPr>
            <p:cNvPr id="17" name="平行四边形 16"/>
            <p:cNvSpPr/>
            <p:nvPr/>
          </p:nvSpPr>
          <p:spPr>
            <a:xfrm>
              <a:off x="7003556" y="3930025"/>
              <a:ext cx="542173" cy="407649"/>
            </a:xfrm>
            <a:prstGeom prst="parallelogram">
              <a:avLst>
                <a:gd name="adj" fmla="val 60516"/>
              </a:avLst>
            </a:prstGeom>
            <a:gradFill>
              <a:gsLst>
                <a:gs pos="0">
                  <a:srgbClr val="4EC576">
                    <a:alpha val="61000"/>
                  </a:srgbClr>
                </a:gs>
                <a:gs pos="100000">
                  <a:srgbClr val="399988"/>
                </a:gs>
              </a:gsLst>
              <a:lin ang="19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 CN Regular"/>
                <a:cs typeface="+mn-cs"/>
              </a:endParaRPr>
            </a:p>
          </p:txBody>
        </p:sp>
        <p:sp>
          <p:nvSpPr>
            <p:cNvPr id="18" name="平行四边形 17"/>
            <p:cNvSpPr/>
            <p:nvPr/>
          </p:nvSpPr>
          <p:spPr>
            <a:xfrm>
              <a:off x="5798420" y="3930025"/>
              <a:ext cx="542174" cy="407649"/>
            </a:xfrm>
            <a:prstGeom prst="parallelogram">
              <a:avLst>
                <a:gd name="adj" fmla="val 60516"/>
              </a:avLst>
            </a:prstGeom>
            <a:gradFill>
              <a:gsLst>
                <a:gs pos="0">
                  <a:srgbClr val="4EC576">
                    <a:alpha val="61000"/>
                  </a:srgbClr>
                </a:gs>
                <a:gs pos="100000">
                  <a:srgbClr val="399988"/>
                </a:gs>
              </a:gsLst>
              <a:lin ang="19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 CN Regular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 rot="5400000">
            <a:off x="1304778" y="-1304776"/>
            <a:ext cx="747436" cy="3356992"/>
          </a:xfrm>
          <a:prstGeom prst="rect">
            <a:avLst/>
          </a:prstGeom>
          <a:solidFill>
            <a:srgbClr val="01835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微软雅黑" panose="020B050302020402020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5870" y="101108"/>
            <a:ext cx="3981355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b="1" dirty="0" smtClean="0">
                <a:solidFill>
                  <a:srgbClr val="000000">
                    <a:lumMod val="85000"/>
                    <a:lumOff val="15000"/>
                  </a:srgbClr>
                </a:solidFill>
                <a:sym typeface="+mn-ea"/>
              </a:rPr>
              <a:t>8.1  </a:t>
            </a:r>
            <a:r>
              <a:rPr lang="zh-CN" altLang="en-US" b="1" dirty="0">
                <a:solidFill>
                  <a:srgbClr val="000000">
                    <a:lumMod val="85000"/>
                    <a:lumOff val="15000"/>
                  </a:srgbClr>
                </a:solidFill>
                <a:sym typeface="+mn-ea"/>
              </a:rPr>
              <a:t>规划实施对环境</a:t>
            </a:r>
            <a:endParaRPr lang="zh-CN" altLang="en-US" b="1" dirty="0">
              <a:solidFill>
                <a:srgbClr val="000000">
                  <a:lumMod val="85000"/>
                  <a:lumOff val="15000"/>
                </a:srgbClr>
              </a:solidFill>
              <a:sym typeface="+mn-ea"/>
            </a:endParaRPr>
          </a:p>
          <a:p>
            <a:pPr algn="ctr"/>
            <a:r>
              <a:rPr lang="zh-CN" altLang="en-US" b="1" dirty="0">
                <a:solidFill>
                  <a:srgbClr val="000000">
                    <a:lumMod val="85000"/>
                    <a:lumOff val="15000"/>
                  </a:srgbClr>
                </a:solidFill>
                <a:sym typeface="+mn-ea"/>
              </a:rPr>
              <a:t>可能造成影响</a:t>
            </a:r>
            <a:endParaRPr lang="zh-CN" altLang="en-US" b="1" dirty="0">
              <a:solidFill>
                <a:srgbClr val="000000">
                  <a:lumMod val="85000"/>
                  <a:lumOff val="15000"/>
                </a:srgbClr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9697" y="1503296"/>
            <a:ext cx="2933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000000">
                    <a:lumMod val="85000"/>
                    <a:lumOff val="15000"/>
                  </a:srgbClr>
                </a:solidFill>
                <a:sym typeface="+mn-ea"/>
              </a:rPr>
              <a:t>规划实施对生态环境</a:t>
            </a:r>
            <a:endParaRPr lang="zh-CN" altLang="en-US" sz="1600" b="1" dirty="0">
              <a:solidFill>
                <a:srgbClr val="000000">
                  <a:lumMod val="85000"/>
                  <a:lumOff val="15000"/>
                </a:srgbClr>
              </a:solidFill>
              <a:sym typeface="+mn-ea"/>
            </a:endParaRPr>
          </a:p>
          <a:p>
            <a:pPr algn="ctr"/>
            <a:r>
              <a:rPr lang="zh-CN" altLang="en-US" sz="1600" b="1" dirty="0">
                <a:solidFill>
                  <a:srgbClr val="000000">
                    <a:lumMod val="85000"/>
                    <a:lumOff val="15000"/>
                  </a:srgbClr>
                </a:solidFill>
                <a:sym typeface="+mn-ea"/>
              </a:rPr>
              <a:t>可能造成影响</a:t>
            </a:r>
            <a:endParaRPr lang="zh-CN" altLang="en-US" sz="1600" b="1" dirty="0">
              <a:solidFill>
                <a:srgbClr val="000000">
                  <a:lumMod val="85000"/>
                  <a:lumOff val="15000"/>
                </a:srgbClr>
              </a:solidFill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55871" y="7185247"/>
            <a:ext cx="6618309" cy="2592287"/>
            <a:chOff x="1338686" y="5328433"/>
            <a:chExt cx="9561935" cy="1644101"/>
          </a:xfrm>
        </p:grpSpPr>
        <p:sp>
          <p:nvSpPr>
            <p:cNvPr id="13" name="矩形 12"/>
            <p:cNvSpPr/>
            <p:nvPr/>
          </p:nvSpPr>
          <p:spPr>
            <a:xfrm>
              <a:off x="1338686" y="5328433"/>
              <a:ext cx="9561935" cy="1644101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rgbClr val="A4E2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77"/>
            <p:cNvSpPr txBox="1"/>
            <p:nvPr/>
          </p:nvSpPr>
          <p:spPr>
            <a:xfrm>
              <a:off x="1789890" y="5648120"/>
              <a:ext cx="4021785" cy="116038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 algn="ctr">
                <a:defRPr sz="1500" b="1">
                  <a:solidFill>
                    <a:srgbClr val="000000"/>
                  </a:solidFill>
                </a:defRPr>
              </a:lvl1pPr>
            </a:lstStyle>
            <a:p>
              <a:pPr algn="l"/>
              <a:r>
                <a:rPr lang="zh-CN" altLang="en-US" dirty="0"/>
                <a:t>施工环节生态破坏</a:t>
              </a:r>
              <a:endParaRPr lang="zh-CN" altLang="en-US" dirty="0"/>
            </a:p>
            <a:p>
              <a:pPr algn="l"/>
              <a:r>
                <a:rPr lang="zh-CN" altLang="en-US" b="0" dirty="0"/>
                <a:t>重型机械施工可能对湿地、沼泽等脆弱生态微环境造成损伤，导致特有植物和生物多样性减少。部分施工区域若未采取保护措施，可能破坏原有生态平衡。</a:t>
              </a:r>
              <a:endParaRPr lang="zh-CN" altLang="en-US" b="0" dirty="0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34916" y="2941686"/>
            <a:ext cx="6515556" cy="3137463"/>
            <a:chOff x="6260441" y="917953"/>
            <a:chExt cx="2880320" cy="3137463"/>
          </a:xfrm>
        </p:grpSpPr>
        <p:sp>
          <p:nvSpPr>
            <p:cNvPr id="18" name="矩形 17"/>
            <p:cNvSpPr/>
            <p:nvPr/>
          </p:nvSpPr>
          <p:spPr>
            <a:xfrm>
              <a:off x="6260441" y="917953"/>
              <a:ext cx="2880320" cy="3137463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rgbClr val="419D2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85"/>
            <p:cNvSpPr txBox="1"/>
            <p:nvPr/>
          </p:nvSpPr>
          <p:spPr>
            <a:xfrm>
              <a:off x="7348313" y="1265070"/>
              <a:ext cx="973693" cy="263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" b="1" dirty="0">
                  <a:solidFill>
                    <a:srgbClr val="000000"/>
                  </a:solidFill>
                </a:rPr>
                <a:t>农田生态功能增强</a:t>
              </a:r>
              <a:endParaRPr lang="zh-CN" altLang="en-US" sz="1500" b="1" dirty="0">
                <a:solidFill>
                  <a:srgbClr val="000000"/>
                </a:solidFill>
              </a:endParaRPr>
            </a:p>
            <a:p>
              <a:pPr algn="just"/>
              <a:r>
                <a:rPr lang="zh-CN" altLang="en-US" sz="1500" dirty="0">
                  <a:solidFill>
                    <a:srgbClr val="000000"/>
                  </a:solidFill>
                </a:rPr>
                <a:t>高标准农田建设采用</a:t>
              </a:r>
              <a:r>
                <a:rPr lang="en-US" altLang="zh-CN" sz="1500" dirty="0">
                  <a:solidFill>
                    <a:srgbClr val="000000"/>
                  </a:solidFill>
                </a:rPr>
                <a:t>“</a:t>
              </a:r>
              <a:r>
                <a:rPr lang="zh-CN" altLang="en-US" sz="1500" dirty="0">
                  <a:solidFill>
                    <a:srgbClr val="000000"/>
                  </a:solidFill>
                </a:rPr>
                <a:t>坡改梯</a:t>
              </a:r>
              <a:r>
                <a:rPr lang="en-US" altLang="zh-CN" sz="1500" dirty="0">
                  <a:solidFill>
                    <a:srgbClr val="000000"/>
                  </a:solidFill>
                </a:rPr>
                <a:t>”“</a:t>
              </a:r>
              <a:r>
                <a:rPr lang="zh-CN" altLang="en-US" sz="1500" dirty="0">
                  <a:solidFill>
                    <a:srgbClr val="000000"/>
                  </a:solidFill>
                </a:rPr>
                <a:t>旱改水</a:t>
              </a:r>
              <a:r>
                <a:rPr lang="en-US" altLang="zh-CN" sz="1500" dirty="0">
                  <a:solidFill>
                    <a:srgbClr val="000000"/>
                  </a:solidFill>
                </a:rPr>
                <a:t>”</a:t>
              </a:r>
              <a:r>
                <a:rPr lang="zh-CN" altLang="en-US" sz="1500" dirty="0">
                  <a:solidFill>
                    <a:srgbClr val="000000"/>
                  </a:solidFill>
                </a:rPr>
                <a:t>等措施，配套灌溉系统与防护林带，使耕地具备更好的储水保肥能力。数据显示，项目区农业机械化水平从</a:t>
              </a:r>
              <a:r>
                <a:rPr lang="en-US" altLang="zh-CN" sz="1500" dirty="0">
                  <a:solidFill>
                    <a:srgbClr val="000000"/>
                  </a:solidFill>
                </a:rPr>
                <a:t>51%</a:t>
              </a:r>
              <a:r>
                <a:rPr lang="zh-CN" altLang="en-US" sz="1500" dirty="0">
                  <a:solidFill>
                    <a:srgbClr val="000000"/>
                  </a:solidFill>
                </a:rPr>
                <a:t>提升至</a:t>
              </a:r>
              <a:r>
                <a:rPr lang="en-US" altLang="zh-CN" sz="1500" dirty="0">
                  <a:solidFill>
                    <a:srgbClr val="000000"/>
                  </a:solidFill>
                </a:rPr>
                <a:t>85%</a:t>
              </a:r>
              <a:r>
                <a:rPr lang="zh-CN" altLang="en-US" sz="1500" dirty="0">
                  <a:solidFill>
                    <a:srgbClr val="000000"/>
                  </a:solidFill>
                </a:rPr>
                <a:t>，土壤地力上升</a:t>
              </a:r>
              <a:r>
                <a:rPr lang="en-US" altLang="zh-CN" sz="1500" dirty="0">
                  <a:solidFill>
                    <a:srgbClr val="000000"/>
                  </a:solidFill>
                </a:rPr>
                <a:t>1.5</a:t>
              </a:r>
              <a:r>
                <a:rPr lang="zh-CN" altLang="en-US" sz="1500" dirty="0">
                  <a:solidFill>
                    <a:srgbClr val="000000"/>
                  </a:solidFill>
                </a:rPr>
                <a:t>个等级，化肥、农药施用量同步减少。</a:t>
              </a:r>
              <a:endParaRPr lang="zh-CN" altLang="en-US" sz="15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2" name="TextBox 23"/>
          <p:cNvSpPr txBox="1"/>
          <p:nvPr/>
        </p:nvSpPr>
        <p:spPr>
          <a:xfrm>
            <a:off x="480713" y="2739994"/>
            <a:ext cx="2016225" cy="3667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500" b="1" dirty="0">
                <a:solidFill>
                  <a:srgbClr val="000000"/>
                </a:solidFill>
              </a:rPr>
              <a:t>积极</a:t>
            </a:r>
            <a:r>
              <a:rPr lang="zh-CN" altLang="en-US" sz="1500" b="1" dirty="0" smtClean="0">
                <a:solidFill>
                  <a:srgbClr val="000000"/>
                </a:solidFill>
              </a:rPr>
              <a:t>影响</a:t>
            </a:r>
            <a:endParaRPr lang="zh-CN" altLang="en-US" sz="1500" dirty="0">
              <a:solidFill>
                <a:srgbClr val="000000"/>
              </a:solidFill>
            </a:endParaRPr>
          </a:p>
        </p:txBody>
      </p:sp>
      <p:sp>
        <p:nvSpPr>
          <p:cNvPr id="9" name="TextBox 23"/>
          <p:cNvSpPr txBox="1"/>
          <p:nvPr/>
        </p:nvSpPr>
        <p:spPr>
          <a:xfrm>
            <a:off x="4917463" y="3068460"/>
            <a:ext cx="1738716" cy="25375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endParaRPr lang="zh-CN" altLang="en-US" sz="1500" dirty="0" smtClean="0">
              <a:solidFill>
                <a:srgbClr val="000000"/>
              </a:solidFill>
            </a:endParaRPr>
          </a:p>
          <a:p>
            <a:r>
              <a:rPr lang="zh-CN" altLang="en-US" sz="1500" b="1" dirty="0" smtClean="0">
                <a:solidFill>
                  <a:srgbClr val="000000"/>
                </a:solidFill>
              </a:rPr>
              <a:t>资源</a:t>
            </a:r>
            <a:r>
              <a:rPr lang="zh-CN" altLang="en-US" sz="1500" b="1" dirty="0">
                <a:solidFill>
                  <a:srgbClr val="000000"/>
                </a:solidFill>
              </a:rPr>
              <a:t>利用效率提升</a:t>
            </a:r>
            <a:endParaRPr lang="zh-CN" altLang="en-US" sz="1500" b="1" dirty="0">
              <a:solidFill>
                <a:srgbClr val="000000"/>
              </a:solidFill>
            </a:endParaRPr>
          </a:p>
          <a:p>
            <a:pPr algn="just"/>
            <a:r>
              <a:rPr lang="zh-CN" altLang="en-US" sz="1500" dirty="0">
                <a:solidFill>
                  <a:srgbClr val="000000"/>
                </a:solidFill>
              </a:rPr>
              <a:t>通过土地集约化利用和规模化经营，有效解决零散耕地的低效问题，新增耕地面积的同时优化了土地利用结构。</a:t>
            </a:r>
            <a:endParaRPr lang="zh-CN" altLang="en-US" sz="1500" dirty="0">
              <a:solidFill>
                <a:srgbClr val="000000"/>
              </a:solidFill>
            </a:endParaRPr>
          </a:p>
        </p:txBody>
      </p:sp>
      <p:sp>
        <p:nvSpPr>
          <p:cNvPr id="23" name="文本框 77"/>
          <p:cNvSpPr txBox="1"/>
          <p:nvPr/>
        </p:nvSpPr>
        <p:spPr>
          <a:xfrm>
            <a:off x="345765" y="3325078"/>
            <a:ext cx="2350021" cy="25952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 sz="1500" b="1">
                <a:solidFill>
                  <a:srgbClr val="000000"/>
                </a:solidFill>
              </a:defRPr>
            </a:lvl1pPr>
          </a:lstStyle>
          <a:p>
            <a:pPr algn="l"/>
            <a:r>
              <a:rPr lang="zh-CN" altLang="en-US" dirty="0"/>
              <a:t>生态条件整体改善</a:t>
            </a:r>
            <a:endParaRPr lang="zh-CN" altLang="en-US" dirty="0"/>
          </a:p>
          <a:p>
            <a:pPr algn="l"/>
            <a:r>
              <a:rPr lang="zh-CN" altLang="en-US" b="0" dirty="0"/>
              <a:t>通过退耕还林工程与高标准农田建设，松山区森林覆盖率持续提升，沙化土地面积减少，水土流失问题得到有效遏制。退耕还林政策实施后，全区累计完成退耕还林任务超</a:t>
            </a:r>
            <a:r>
              <a:rPr lang="en-US" altLang="zh-CN" b="0" dirty="0"/>
              <a:t>58</a:t>
            </a:r>
            <a:r>
              <a:rPr lang="zh-CN" altLang="en-US" b="0" dirty="0"/>
              <a:t>万亩，直接推动森林覆盖率上升和空气质量优化。</a:t>
            </a:r>
            <a:endParaRPr lang="zh-CN" altLang="en-US" b="0" dirty="0"/>
          </a:p>
        </p:txBody>
      </p:sp>
      <p:grpSp>
        <p:nvGrpSpPr>
          <p:cNvPr id="24" name="组合 23"/>
          <p:cNvGrpSpPr/>
          <p:nvPr/>
        </p:nvGrpSpPr>
        <p:grpSpPr>
          <a:xfrm>
            <a:off x="3914872" y="287071"/>
            <a:ext cx="2682132" cy="2432455"/>
            <a:chOff x="5778406" y="1946636"/>
            <a:chExt cx="4543338" cy="4543338"/>
          </a:xfrm>
        </p:grpSpPr>
        <p:grpSp>
          <p:nvGrpSpPr>
            <p:cNvPr id="25" name="组合 24"/>
            <p:cNvGrpSpPr/>
            <p:nvPr/>
          </p:nvGrpSpPr>
          <p:grpSpPr>
            <a:xfrm>
              <a:off x="5959655" y="2127885"/>
              <a:ext cx="4180840" cy="4180840"/>
              <a:chOff x="4005580" y="1724660"/>
              <a:chExt cx="4180840" cy="4180840"/>
            </a:xfrm>
          </p:grpSpPr>
          <p:sp>
            <p:nvSpPr>
              <p:cNvPr id="31" name="不完整圆 18"/>
              <p:cNvSpPr/>
              <p:nvPr/>
            </p:nvSpPr>
            <p:spPr>
              <a:xfrm>
                <a:off x="4005580" y="1724660"/>
                <a:ext cx="4180840" cy="4180840"/>
              </a:xfrm>
              <a:prstGeom prst="pie">
                <a:avLst>
                  <a:gd name="adj1" fmla="val 10782918"/>
                  <a:gd name="adj2" fmla="val 16200000"/>
                </a:avLst>
              </a:prstGeom>
              <a:blipFill dpi="0" rotWithShape="1">
                <a:blip r:embed="rId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不完整圆 21"/>
              <p:cNvSpPr/>
              <p:nvPr/>
            </p:nvSpPr>
            <p:spPr>
              <a:xfrm>
                <a:off x="4005580" y="1724660"/>
                <a:ext cx="4180840" cy="4180840"/>
              </a:xfrm>
              <a:prstGeom prst="pie">
                <a:avLst>
                  <a:gd name="adj1" fmla="val 16183938"/>
                  <a:gd name="adj2" fmla="val 21586641"/>
                </a:avLst>
              </a:prstGeom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不完整圆 22"/>
              <p:cNvSpPr/>
              <p:nvPr/>
            </p:nvSpPr>
            <p:spPr>
              <a:xfrm>
                <a:off x="4005580" y="1724660"/>
                <a:ext cx="4180840" cy="4180840"/>
              </a:xfrm>
              <a:prstGeom prst="pie">
                <a:avLst>
                  <a:gd name="adj1" fmla="val 21570840"/>
                  <a:gd name="adj2" fmla="val 5387818"/>
                </a:avLst>
              </a:prstGeom>
              <a:blipFill dpi="0" rotWithShape="1">
                <a:blip r:embed="rId3"/>
                <a:srcRect/>
                <a:tile tx="0" ty="0" sx="100000" sy="100000" flip="none" algn="ctr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不完整圆 23"/>
              <p:cNvSpPr/>
              <p:nvPr/>
            </p:nvSpPr>
            <p:spPr>
              <a:xfrm>
                <a:off x="4005580" y="1724660"/>
                <a:ext cx="4180840" cy="4180840"/>
              </a:xfrm>
              <a:prstGeom prst="pie">
                <a:avLst>
                  <a:gd name="adj1" fmla="val 5385758"/>
                  <a:gd name="adj2" fmla="val 10785879"/>
                </a:avLst>
              </a:prstGeom>
              <a:blipFill dpi="0" rotWithShape="1">
                <a:blip r:embed="rId4"/>
                <a:srcRect/>
                <a:tile tx="0" ty="0" sx="100000" sy="100000" flip="none" algn="ctr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5778406" y="1946636"/>
              <a:ext cx="4543338" cy="4543338"/>
              <a:chOff x="4005580" y="1673860"/>
              <a:chExt cx="4180840" cy="4180840"/>
            </a:xfrm>
          </p:grpSpPr>
          <p:sp>
            <p:nvSpPr>
              <p:cNvPr id="27" name="弧形 26"/>
              <p:cNvSpPr/>
              <p:nvPr/>
            </p:nvSpPr>
            <p:spPr>
              <a:xfrm>
                <a:off x="4005580" y="1673860"/>
                <a:ext cx="4180840" cy="4180840"/>
              </a:xfrm>
              <a:prstGeom prst="arc">
                <a:avLst>
                  <a:gd name="adj1" fmla="val 16200000"/>
                  <a:gd name="adj2" fmla="val 21136423"/>
                </a:avLst>
              </a:prstGeom>
              <a:noFill/>
              <a:ln w="63500">
                <a:solidFill>
                  <a:srgbClr val="419D2B"/>
                </a:solidFill>
                <a:prstDash val="dash"/>
                <a:headEnd type="none"/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弧形 27"/>
              <p:cNvSpPr/>
              <p:nvPr/>
            </p:nvSpPr>
            <p:spPr>
              <a:xfrm>
                <a:off x="4005580" y="1673860"/>
                <a:ext cx="4180840" cy="4180840"/>
              </a:xfrm>
              <a:prstGeom prst="arc">
                <a:avLst>
                  <a:gd name="adj1" fmla="val 21400083"/>
                  <a:gd name="adj2" fmla="val 5449314"/>
                </a:avLst>
              </a:prstGeom>
              <a:noFill/>
              <a:ln w="63500">
                <a:solidFill>
                  <a:srgbClr val="A4E296"/>
                </a:solidFill>
                <a:prstDash val="dash"/>
                <a:headEnd type="none"/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弧形 28"/>
              <p:cNvSpPr/>
              <p:nvPr/>
            </p:nvSpPr>
            <p:spPr>
              <a:xfrm>
                <a:off x="4005580" y="1673860"/>
                <a:ext cx="4180840" cy="4180840"/>
              </a:xfrm>
              <a:prstGeom prst="arc">
                <a:avLst>
                  <a:gd name="adj1" fmla="val 5611287"/>
                  <a:gd name="adj2" fmla="val 11252629"/>
                </a:avLst>
              </a:prstGeom>
              <a:noFill/>
              <a:ln w="63500">
                <a:solidFill>
                  <a:srgbClr val="419D2B"/>
                </a:solidFill>
                <a:prstDash val="dash"/>
                <a:headEnd type="none"/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弧形 29"/>
              <p:cNvSpPr/>
              <p:nvPr/>
            </p:nvSpPr>
            <p:spPr>
              <a:xfrm>
                <a:off x="4005580" y="1673860"/>
                <a:ext cx="4180840" cy="4180840"/>
              </a:xfrm>
              <a:prstGeom prst="arc">
                <a:avLst>
                  <a:gd name="adj1" fmla="val 11412411"/>
                  <a:gd name="adj2" fmla="val 15972370"/>
                </a:avLst>
              </a:prstGeom>
              <a:noFill/>
              <a:ln w="63500">
                <a:solidFill>
                  <a:srgbClr val="A4E296"/>
                </a:solidFill>
                <a:prstDash val="dash"/>
                <a:headEnd type="none"/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5" name="TextBox 23"/>
          <p:cNvSpPr txBox="1"/>
          <p:nvPr/>
        </p:nvSpPr>
        <p:spPr>
          <a:xfrm>
            <a:off x="4039256" y="7344604"/>
            <a:ext cx="2051368" cy="228891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endParaRPr lang="zh-CN" altLang="en-US" sz="1500" dirty="0">
              <a:solidFill>
                <a:srgbClr val="000000"/>
              </a:solidFill>
            </a:endParaRPr>
          </a:p>
          <a:p>
            <a:r>
              <a:rPr lang="zh-CN" altLang="en-US" sz="1500" b="1" dirty="0">
                <a:solidFill>
                  <a:srgbClr val="000000"/>
                </a:solidFill>
              </a:rPr>
              <a:t>设计规划不足隐患</a:t>
            </a:r>
            <a:endParaRPr lang="zh-CN" altLang="en-US" sz="1500" b="1" dirty="0">
              <a:solidFill>
                <a:srgbClr val="000000"/>
              </a:solidFill>
            </a:endParaRPr>
          </a:p>
          <a:p>
            <a:pPr algn="ctr"/>
            <a:r>
              <a:rPr lang="zh-CN" altLang="en-US" sz="1500" dirty="0">
                <a:solidFill>
                  <a:srgbClr val="000000"/>
                </a:solidFill>
              </a:rPr>
              <a:t>部分项目在规划设计阶段忽视自然生态评估，盲目扩大耕地范围或过度使用水泥建材修建沟渠道路，可能对生物栖息地造成长期影响。</a:t>
            </a:r>
            <a:endParaRPr lang="zh-CN" altLang="en-US" sz="1500" dirty="0">
              <a:solidFill>
                <a:srgbClr val="000000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34935" y="2815713"/>
            <a:ext cx="320754" cy="287179"/>
            <a:chOff x="1055688" y="512763"/>
            <a:chExt cx="320754" cy="287178"/>
          </a:xfrm>
        </p:grpSpPr>
        <p:sp>
          <p:nvSpPr>
            <p:cNvPr id="37" name="等腰三角形 36"/>
            <p:cNvSpPr/>
            <p:nvPr/>
          </p:nvSpPr>
          <p:spPr>
            <a:xfrm flipV="1">
              <a:off x="1055688" y="512763"/>
              <a:ext cx="173196" cy="173196"/>
            </a:xfrm>
            <a:prstGeom prst="triangle">
              <a:avLst/>
            </a:prstGeom>
            <a:solidFill>
              <a:srgbClr val="419D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等腰三角形 37"/>
            <p:cNvSpPr/>
            <p:nvPr/>
          </p:nvSpPr>
          <p:spPr>
            <a:xfrm flipV="1">
              <a:off x="1132920" y="512763"/>
              <a:ext cx="243522" cy="287178"/>
            </a:xfrm>
            <a:prstGeom prst="triangle">
              <a:avLst/>
            </a:prstGeom>
            <a:solidFill>
              <a:srgbClr val="A4E2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TextBox 23"/>
          <p:cNvSpPr txBox="1"/>
          <p:nvPr/>
        </p:nvSpPr>
        <p:spPr>
          <a:xfrm>
            <a:off x="808374" y="6985449"/>
            <a:ext cx="1728193" cy="3995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 sz="1500" b="1">
                <a:solidFill>
                  <a:srgbClr val="000000"/>
                </a:solidFill>
              </a:defRPr>
            </a:lvl1pPr>
          </a:lstStyle>
          <a:p>
            <a:r>
              <a:rPr lang="zh-CN" altLang="en-US" dirty="0"/>
              <a:t>潜在</a:t>
            </a:r>
            <a:r>
              <a:rPr lang="zh-CN" altLang="en-US" dirty="0" smtClean="0"/>
              <a:t>风险</a:t>
            </a:r>
            <a:endParaRPr lang="zh-CN" altLang="en-US" dirty="0"/>
          </a:p>
        </p:txBody>
      </p:sp>
      <p:grpSp>
        <p:nvGrpSpPr>
          <p:cNvPr id="39" name="组合 38"/>
          <p:cNvGrpSpPr/>
          <p:nvPr/>
        </p:nvGrpSpPr>
        <p:grpSpPr>
          <a:xfrm>
            <a:off x="959771" y="6985449"/>
            <a:ext cx="320754" cy="287179"/>
            <a:chOff x="1055688" y="512763"/>
            <a:chExt cx="320754" cy="287178"/>
          </a:xfrm>
        </p:grpSpPr>
        <p:sp>
          <p:nvSpPr>
            <p:cNvPr id="40" name="等腰三角形 39"/>
            <p:cNvSpPr/>
            <p:nvPr/>
          </p:nvSpPr>
          <p:spPr>
            <a:xfrm flipV="1">
              <a:off x="1055688" y="512763"/>
              <a:ext cx="173196" cy="173196"/>
            </a:xfrm>
            <a:prstGeom prst="triangle">
              <a:avLst/>
            </a:prstGeom>
            <a:solidFill>
              <a:srgbClr val="419D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等腰三角形 40"/>
            <p:cNvSpPr/>
            <p:nvPr/>
          </p:nvSpPr>
          <p:spPr>
            <a:xfrm flipV="1">
              <a:off x="1132920" y="512763"/>
              <a:ext cx="243522" cy="287178"/>
            </a:xfrm>
            <a:prstGeom prst="triangle">
              <a:avLst/>
            </a:prstGeom>
            <a:solidFill>
              <a:srgbClr val="A4E2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3-2"/>
          <p:cNvSpPr/>
          <p:nvPr/>
        </p:nvSpPr>
        <p:spPr>
          <a:xfrm>
            <a:off x="387759" y="3490084"/>
            <a:ext cx="1565078" cy="825449"/>
          </a:xfrm>
          <a:prstGeom prst="ellipse">
            <a:avLst/>
          </a:prstGeom>
          <a:gradFill>
            <a:gsLst>
              <a:gs pos="0">
                <a:srgbClr val="87CF8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思源黑体 CN ExtraLight" panose="020B0200000000000000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16632" y="4159384"/>
            <a:ext cx="6647832" cy="5698562"/>
          </a:xfrm>
          <a:prstGeom prst="rect">
            <a:avLst/>
          </a:prstGeom>
          <a:solidFill>
            <a:schemeClr val="bg1"/>
          </a:solidFill>
          <a:ln w="50800">
            <a:solidFill>
              <a:srgbClr val="419D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13-2"/>
          <p:cNvSpPr/>
          <p:nvPr/>
        </p:nvSpPr>
        <p:spPr>
          <a:xfrm>
            <a:off x="302373" y="888573"/>
            <a:ext cx="1603747" cy="964718"/>
          </a:xfrm>
          <a:prstGeom prst="ellipse">
            <a:avLst/>
          </a:prstGeom>
          <a:gradFill>
            <a:gsLst>
              <a:gs pos="0">
                <a:srgbClr val="87CF8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思源黑体 CN ExtraLight" panose="020B0200000000000000" charset="-122"/>
            </a:endParaRPr>
          </a:p>
        </p:txBody>
      </p:sp>
      <p:sp>
        <p:nvSpPr>
          <p:cNvPr id="16" name="13-1"/>
          <p:cNvSpPr/>
          <p:nvPr/>
        </p:nvSpPr>
        <p:spPr>
          <a:xfrm flipV="1">
            <a:off x="302372" y="1568623"/>
            <a:ext cx="3528392" cy="1440160"/>
          </a:xfrm>
          <a:prstGeom prst="roundRect">
            <a:avLst>
              <a:gd name="adj" fmla="val 7757"/>
            </a:avLst>
          </a:prstGeom>
          <a:gradFill>
            <a:gsLst>
              <a:gs pos="0">
                <a:srgbClr val="0C6C0A"/>
              </a:gs>
              <a:gs pos="100000">
                <a:srgbClr val="018701"/>
              </a:gs>
            </a:gsLst>
            <a:lin ang="5400000" scaled="1"/>
          </a:gradFill>
          <a:ln>
            <a:noFill/>
          </a:ln>
          <a:effectLst>
            <a:outerShdw blurRad="127000" dist="114300" dir="1200000" algn="tl" rotWithShape="0">
              <a:srgbClr val="074206">
                <a:alpha val="38000"/>
              </a:srgbClr>
            </a:outerShdw>
            <a:reflection stA="22000" endPos="21000" dist="177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dirty="0">
              <a:cs typeface="思源黑体 CN ExtraLight" panose="020B02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51451" y="74015"/>
            <a:ext cx="677108" cy="241593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000000">
                    <a:lumMod val="85000"/>
                    <a:lumOff val="15000"/>
                  </a:srgbClr>
                </a:solidFill>
                <a:sym typeface="+mn-ea"/>
              </a:rPr>
              <a:t>规划实施对土壤</a:t>
            </a:r>
            <a:endParaRPr lang="zh-CN" altLang="en-US" sz="1600" b="1" dirty="0">
              <a:solidFill>
                <a:srgbClr val="000000">
                  <a:lumMod val="85000"/>
                  <a:lumOff val="15000"/>
                </a:srgbClr>
              </a:solidFill>
              <a:sym typeface="+mn-ea"/>
            </a:endParaRPr>
          </a:p>
          <a:p>
            <a:pPr algn="ctr"/>
            <a:r>
              <a:rPr lang="zh-CN" altLang="en-US" sz="1600" b="1" dirty="0">
                <a:solidFill>
                  <a:srgbClr val="000000">
                    <a:lumMod val="85000"/>
                    <a:lumOff val="15000"/>
                  </a:srgbClr>
                </a:solidFill>
                <a:sym typeface="+mn-ea"/>
              </a:rPr>
              <a:t>可能造成影响</a:t>
            </a:r>
            <a:endParaRPr lang="zh-CN" altLang="en-US" sz="1600" b="1" dirty="0">
              <a:solidFill>
                <a:srgbClr val="000000">
                  <a:lumMod val="85000"/>
                  <a:lumOff val="15000"/>
                </a:srgbClr>
              </a:solidFill>
              <a:sym typeface="+mn-ea"/>
            </a:endParaRPr>
          </a:p>
        </p:txBody>
      </p:sp>
      <p:sp>
        <p:nvSpPr>
          <p:cNvPr id="9" name="TextBox 23"/>
          <p:cNvSpPr txBox="1"/>
          <p:nvPr/>
        </p:nvSpPr>
        <p:spPr>
          <a:xfrm>
            <a:off x="302372" y="4283986"/>
            <a:ext cx="6462092" cy="54493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1700">
                <a:solidFill>
                  <a:schemeClr val="bg1"/>
                </a:solidFill>
              </a:defRPr>
            </a:lvl1pPr>
          </a:lstStyle>
          <a:p>
            <a:endParaRPr lang="zh-CN" altLang="en-US" dirty="0">
              <a:solidFill>
                <a:schemeClr val="tx1"/>
              </a:solidFill>
            </a:endParaRPr>
          </a:p>
          <a:p>
            <a:r>
              <a:rPr lang="zh-CN" altLang="en-US" dirty="0">
                <a:solidFill>
                  <a:schemeClr val="tx1"/>
                </a:solidFill>
              </a:rPr>
              <a:t>土壤肥力显著提升</a:t>
            </a:r>
            <a:endParaRPr lang="zh-CN" altLang="en-US" dirty="0">
              <a:solidFill>
                <a:schemeClr val="tx1"/>
              </a:solidFill>
            </a:endParaRPr>
          </a:p>
          <a:p>
            <a:r>
              <a:rPr lang="zh-CN" altLang="en-US" dirty="0">
                <a:solidFill>
                  <a:schemeClr val="tx1"/>
                </a:solidFill>
              </a:rPr>
              <a:t>高标准农田建设通过</a:t>
            </a:r>
            <a:r>
              <a:rPr lang="en-US" altLang="zh-CN" dirty="0">
                <a:solidFill>
                  <a:schemeClr val="tx1"/>
                </a:solidFill>
              </a:rPr>
              <a:t>“</a:t>
            </a:r>
            <a:r>
              <a:rPr lang="zh-CN" altLang="en-US" dirty="0">
                <a:solidFill>
                  <a:schemeClr val="tx1"/>
                </a:solidFill>
              </a:rPr>
              <a:t>三打破、五统一、小改大、高改平、弯改直</a:t>
            </a:r>
            <a:r>
              <a:rPr lang="en-US" altLang="zh-CN" dirty="0">
                <a:solidFill>
                  <a:schemeClr val="tx1"/>
                </a:solidFill>
              </a:rPr>
              <a:t>”</a:t>
            </a:r>
            <a:r>
              <a:rPr lang="zh-CN" altLang="en-US" dirty="0">
                <a:solidFill>
                  <a:schemeClr val="tx1"/>
                </a:solidFill>
              </a:rPr>
              <a:t>等措施，实现了土壤肥力的全面提升。监测数据显示，免耕地块土壤有机质含量明显提高，速效氮、速效磷和速效钾含量均高于传统耕作地块。</a:t>
            </a:r>
            <a:endParaRPr lang="zh-CN" altLang="en-US" dirty="0">
              <a:solidFill>
                <a:schemeClr val="tx1"/>
              </a:solidFill>
            </a:endParaRPr>
          </a:p>
          <a:p>
            <a:endParaRPr lang="zh-CN" altLang="en-US" dirty="0">
              <a:solidFill>
                <a:schemeClr val="tx1"/>
              </a:solidFill>
            </a:endParaRPr>
          </a:p>
          <a:p>
            <a:r>
              <a:rPr lang="zh-CN" altLang="en-US" dirty="0">
                <a:solidFill>
                  <a:schemeClr val="tx1"/>
                </a:solidFill>
              </a:rPr>
              <a:t>土壤理化性质改善</a:t>
            </a:r>
            <a:endParaRPr lang="zh-CN" altLang="en-US" dirty="0">
              <a:solidFill>
                <a:schemeClr val="tx1"/>
              </a:solidFill>
            </a:endParaRPr>
          </a:p>
          <a:p>
            <a:r>
              <a:rPr lang="zh-CN" altLang="en-US" dirty="0">
                <a:solidFill>
                  <a:schemeClr val="tx1"/>
                </a:solidFill>
              </a:rPr>
              <a:t>规划实施后，土壤理化性状得到显著改善，土壤地力上升</a:t>
            </a:r>
            <a:r>
              <a:rPr lang="en-US" altLang="zh-CN" dirty="0">
                <a:solidFill>
                  <a:schemeClr val="tx1"/>
                </a:solidFill>
              </a:rPr>
              <a:t>1.5</a:t>
            </a:r>
            <a:r>
              <a:rPr lang="zh-CN" altLang="en-US" dirty="0">
                <a:solidFill>
                  <a:schemeClr val="tx1"/>
                </a:solidFill>
              </a:rPr>
              <a:t>个等级。通过秸秆覆盖和免耕技术，土壤结构更加稳定，有利于作物根系发育和养分吸收</a:t>
            </a:r>
            <a:endParaRPr lang="zh-CN" altLang="en-US" dirty="0">
              <a:solidFill>
                <a:schemeClr val="tx1"/>
              </a:solidFill>
            </a:endParaRPr>
          </a:p>
          <a:p>
            <a:endParaRPr lang="zh-CN" altLang="en-US" dirty="0">
              <a:solidFill>
                <a:schemeClr val="tx1"/>
              </a:solidFill>
            </a:endParaRPr>
          </a:p>
          <a:p>
            <a:r>
              <a:rPr lang="zh-CN" altLang="en-US" dirty="0">
                <a:solidFill>
                  <a:schemeClr val="tx1"/>
                </a:solidFill>
              </a:rPr>
              <a:t>保水抗旱能力增强</a:t>
            </a:r>
            <a:endParaRPr lang="zh-CN" altLang="en-US" dirty="0">
              <a:solidFill>
                <a:schemeClr val="tx1"/>
              </a:solidFill>
            </a:endParaRPr>
          </a:p>
          <a:p>
            <a:r>
              <a:rPr lang="zh-CN" altLang="en-US" dirty="0">
                <a:solidFill>
                  <a:schemeClr val="tx1"/>
                </a:solidFill>
              </a:rPr>
              <a:t>秸秆覆盖地表减少了土壤水分蒸发，提高了蓄水保墒能力。监测显示，免耕播种地块土壤含水率比传统模式高</a:t>
            </a:r>
            <a:r>
              <a:rPr lang="en-US" altLang="zh-CN" dirty="0">
                <a:solidFill>
                  <a:schemeClr val="tx1"/>
                </a:solidFill>
              </a:rPr>
              <a:t>3%-6%</a:t>
            </a:r>
            <a:r>
              <a:rPr lang="zh-CN" altLang="en-US" dirty="0">
                <a:solidFill>
                  <a:schemeClr val="tx1"/>
                </a:solidFill>
              </a:rPr>
              <a:t>，显著增强了土壤的抗旱性能</a:t>
            </a:r>
            <a:endParaRPr lang="zh-CN" altLang="en-US" dirty="0">
              <a:solidFill>
                <a:schemeClr val="tx1"/>
              </a:solidFill>
            </a:endParaRPr>
          </a:p>
          <a:p>
            <a:endParaRPr lang="zh-CN" altLang="en-US" dirty="0">
              <a:solidFill>
                <a:schemeClr val="tx1"/>
              </a:solidFill>
            </a:endParaRPr>
          </a:p>
          <a:p>
            <a:r>
              <a:rPr lang="zh-CN" altLang="en-US" dirty="0">
                <a:solidFill>
                  <a:schemeClr val="tx1"/>
                </a:solidFill>
              </a:rPr>
              <a:t>土壤污染得到有效的防控</a:t>
            </a:r>
            <a:endParaRPr lang="zh-CN" altLang="en-US" dirty="0">
              <a:solidFill>
                <a:schemeClr val="tx1"/>
              </a:solidFill>
            </a:endParaRPr>
          </a:p>
          <a:p>
            <a:r>
              <a:rPr lang="zh-CN" altLang="en-US" dirty="0">
                <a:solidFill>
                  <a:schemeClr val="tx1"/>
                </a:solidFill>
              </a:rPr>
              <a:t>通过配套田网、水网、路网、电网等基础设施建设，农业面源污染减少，土壤培肥能力提升，机械作业效率提高，土壤环境质量得到整体改善。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" name="TextBox 23"/>
          <p:cNvSpPr txBox="1"/>
          <p:nvPr/>
        </p:nvSpPr>
        <p:spPr>
          <a:xfrm>
            <a:off x="482392" y="1639897"/>
            <a:ext cx="3168352" cy="12976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700" dirty="0" smtClean="0">
                <a:solidFill>
                  <a:schemeClr val="bg1"/>
                </a:solidFill>
              </a:rPr>
              <a:t>短期</a:t>
            </a:r>
            <a:r>
              <a:rPr lang="zh-CN" altLang="en-US" sz="1700" dirty="0">
                <a:solidFill>
                  <a:schemeClr val="bg1"/>
                </a:solidFill>
              </a:rPr>
              <a:t>土壤结构损伤</a:t>
            </a:r>
            <a:endParaRPr lang="zh-CN" altLang="en-US" sz="1700" dirty="0">
              <a:solidFill>
                <a:schemeClr val="bg1"/>
              </a:solidFill>
            </a:endParaRPr>
          </a:p>
          <a:p>
            <a:r>
              <a:rPr lang="zh-CN" altLang="en-US" sz="1700" dirty="0" smtClean="0">
                <a:solidFill>
                  <a:schemeClr val="bg1"/>
                </a:solidFill>
              </a:rPr>
              <a:t>大规模</a:t>
            </a:r>
            <a:r>
              <a:rPr lang="zh-CN" altLang="en-US" sz="1700" dirty="0">
                <a:solidFill>
                  <a:schemeClr val="bg1"/>
                </a:solidFill>
              </a:rPr>
              <a:t>机械连续碾压可能导致表层土壤结构破坏，在短期内影响土壤透气性和微生物活性。</a:t>
            </a:r>
            <a:endParaRPr lang="zh-CN" altLang="en-US" sz="1700" dirty="0">
              <a:solidFill>
                <a:schemeClr val="bg1"/>
              </a:solidFill>
            </a:endParaRPr>
          </a:p>
        </p:txBody>
      </p:sp>
      <p:sp>
        <p:nvSpPr>
          <p:cNvPr id="17" name="TextBox 23"/>
          <p:cNvSpPr txBox="1"/>
          <p:nvPr/>
        </p:nvSpPr>
        <p:spPr>
          <a:xfrm>
            <a:off x="506657" y="1090747"/>
            <a:ext cx="1195175" cy="3824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7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潜在</a:t>
            </a:r>
            <a:r>
              <a:rPr lang="zh-CN" altLang="en-US" sz="17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风险</a:t>
            </a:r>
            <a:endParaRPr lang="zh-CN" altLang="en-US" sz="1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13-4"/>
          <p:cNvSpPr txBox="1"/>
          <p:nvPr/>
        </p:nvSpPr>
        <p:spPr>
          <a:xfrm>
            <a:off x="592044" y="3597725"/>
            <a:ext cx="2393893" cy="3539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17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 dirty="0"/>
              <a:t>积极影响</a:t>
            </a:r>
            <a:endParaRPr lang="zh-CN" altLang="en-US" dirty="0"/>
          </a:p>
        </p:txBody>
      </p:sp>
      <p:sp>
        <p:nvSpPr>
          <p:cNvPr id="35" name="Freeform 21"/>
          <p:cNvSpPr/>
          <p:nvPr/>
        </p:nvSpPr>
        <p:spPr>
          <a:xfrm rot="5400000">
            <a:off x="3960185" y="1212689"/>
            <a:ext cx="2664297" cy="386950"/>
          </a:xfrm>
          <a:custGeom>
            <a:avLst/>
            <a:gdLst>
              <a:gd name="connsiteX0" fmla="*/ 384719 w 3463046"/>
              <a:gd name="connsiteY0" fmla="*/ 0 h 769438"/>
              <a:gd name="connsiteX1" fmla="*/ 3251144 w 3463046"/>
              <a:gd name="connsiteY1" fmla="*/ 0 h 769438"/>
              <a:gd name="connsiteX2" fmla="*/ 3463046 w 3463046"/>
              <a:gd name="connsiteY2" fmla="*/ 423804 h 769438"/>
              <a:gd name="connsiteX3" fmla="*/ 3463046 w 3463046"/>
              <a:gd name="connsiteY3" fmla="*/ 509711 h 769438"/>
              <a:gd name="connsiteX4" fmla="*/ 3203319 w 3463046"/>
              <a:gd name="connsiteY4" fmla="*/ 769438 h 769438"/>
              <a:gd name="connsiteX5" fmla="*/ 0 w 3463046"/>
              <a:gd name="connsiteY5" fmla="*/ 769438 h 769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63046" h="769438">
                <a:moveTo>
                  <a:pt x="384719" y="0"/>
                </a:moveTo>
                <a:lnTo>
                  <a:pt x="3251144" y="0"/>
                </a:lnTo>
                <a:lnTo>
                  <a:pt x="3463046" y="423804"/>
                </a:lnTo>
                <a:lnTo>
                  <a:pt x="3463046" y="509711"/>
                </a:lnTo>
                <a:cubicBezTo>
                  <a:pt x="3463046" y="653154"/>
                  <a:pt x="3346762" y="769438"/>
                  <a:pt x="3203319" y="769438"/>
                </a:cubicBezTo>
                <a:lnTo>
                  <a:pt x="0" y="769438"/>
                </a:lnTo>
                <a:close/>
              </a:path>
            </a:pathLst>
          </a:custGeom>
          <a:gradFill>
            <a:gsLst>
              <a:gs pos="0">
                <a:srgbClr val="4EC576">
                  <a:alpha val="61000"/>
                </a:srgbClr>
              </a:gs>
              <a:gs pos="100000">
                <a:srgbClr val="399988"/>
              </a:gs>
            </a:gsLst>
            <a:lin ang="198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思源黑体 CN Regular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5"/>
          <p:cNvSpPr/>
          <p:nvPr/>
        </p:nvSpPr>
        <p:spPr>
          <a:xfrm>
            <a:off x="2335629" y="3914096"/>
            <a:ext cx="1595804" cy="1564960"/>
          </a:xfrm>
          <a:prstGeom prst="ellipse">
            <a:avLst/>
          </a:prstGeom>
          <a:gradFill>
            <a:gsLst>
              <a:gs pos="15000">
                <a:srgbClr val="D1EFB3"/>
              </a:gs>
              <a:gs pos="95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 dirty="0">
              <a:cs typeface="思源黑体 CN ExtraLight" panose="020B0200000000000000" charset="-122"/>
            </a:endParaRPr>
          </a:p>
        </p:txBody>
      </p:sp>
      <p:sp>
        <p:nvSpPr>
          <p:cNvPr id="10" name="16"/>
          <p:cNvSpPr/>
          <p:nvPr/>
        </p:nvSpPr>
        <p:spPr>
          <a:xfrm>
            <a:off x="2194855" y="3779361"/>
            <a:ext cx="1908026" cy="1871146"/>
          </a:xfrm>
          <a:prstGeom prst="ellipse">
            <a:avLst/>
          </a:prstGeom>
          <a:noFill/>
          <a:ln>
            <a:gradFill>
              <a:gsLst>
                <a:gs pos="0">
                  <a:srgbClr val="018701"/>
                </a:gs>
                <a:gs pos="55000">
                  <a:schemeClr val="bg1"/>
                </a:gs>
                <a:gs pos="100000">
                  <a:srgbClr val="01870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思源黑体 CN ExtraLight" panose="020B0200000000000000" charset="-122"/>
            </a:endParaRPr>
          </a:p>
        </p:txBody>
      </p:sp>
      <p:grpSp>
        <p:nvGrpSpPr>
          <p:cNvPr id="11" name="17"/>
          <p:cNvGrpSpPr/>
          <p:nvPr/>
        </p:nvGrpSpPr>
        <p:grpSpPr>
          <a:xfrm rot="5400000">
            <a:off x="1723499" y="3271124"/>
            <a:ext cx="2959815" cy="3018151"/>
            <a:chOff x="4438650" y="1771650"/>
            <a:chExt cx="3314701" cy="3314700"/>
          </a:xfrm>
        </p:grpSpPr>
        <p:sp>
          <p:nvSpPr>
            <p:cNvPr id="12" name="17-1"/>
            <p:cNvSpPr/>
            <p:nvPr/>
          </p:nvSpPr>
          <p:spPr>
            <a:xfrm rot="10800000">
              <a:off x="4438651" y="1771650"/>
              <a:ext cx="3314700" cy="3314700"/>
            </a:xfrm>
            <a:prstGeom prst="donut">
              <a:avLst>
                <a:gd name="adj" fmla="val 2251"/>
              </a:avLst>
            </a:prstGeom>
            <a:gradFill>
              <a:gsLst>
                <a:gs pos="0">
                  <a:srgbClr val="87CF88"/>
                </a:gs>
                <a:gs pos="7000">
                  <a:schemeClr val="bg1">
                    <a:alpha val="39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思源黑体 CN ExtraLight" panose="020B0200000000000000" charset="-122"/>
              </a:endParaRPr>
            </a:p>
          </p:txBody>
        </p:sp>
        <p:sp>
          <p:nvSpPr>
            <p:cNvPr id="13" name="17-2"/>
            <p:cNvSpPr/>
            <p:nvPr/>
          </p:nvSpPr>
          <p:spPr>
            <a:xfrm>
              <a:off x="4438650" y="1771650"/>
              <a:ext cx="3314700" cy="3314700"/>
            </a:xfrm>
            <a:prstGeom prst="donut">
              <a:avLst>
                <a:gd name="adj" fmla="val 2251"/>
              </a:avLst>
            </a:prstGeom>
            <a:gradFill>
              <a:gsLst>
                <a:gs pos="0">
                  <a:srgbClr val="87CF88"/>
                </a:gs>
                <a:gs pos="7000">
                  <a:schemeClr val="bg1">
                    <a:alpha val="39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思源黑体 CN ExtraLight" panose="020B0200000000000000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845055" y="4404190"/>
            <a:ext cx="2671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规划实施对大气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  <a:p>
            <a:pPr lvl="0" algn="ctr"/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可能造成影响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9" name="TextBox 23"/>
          <p:cNvSpPr txBox="1"/>
          <p:nvPr/>
        </p:nvSpPr>
        <p:spPr>
          <a:xfrm>
            <a:off x="462976" y="256055"/>
            <a:ext cx="1008112" cy="320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500" b="1" dirty="0"/>
              <a:t>积极</a:t>
            </a:r>
            <a:r>
              <a:rPr lang="zh-CN" altLang="en-US" sz="1500" b="1" dirty="0" smtClean="0"/>
              <a:t>影响</a:t>
            </a:r>
            <a:endParaRPr lang="zh-CN" altLang="en-US" sz="1500" b="1" dirty="0"/>
          </a:p>
        </p:txBody>
      </p:sp>
      <p:sp>
        <p:nvSpPr>
          <p:cNvPr id="14" name="13-1"/>
          <p:cNvSpPr/>
          <p:nvPr/>
        </p:nvSpPr>
        <p:spPr>
          <a:xfrm>
            <a:off x="23756" y="416496"/>
            <a:ext cx="6717613" cy="2774132"/>
          </a:xfrm>
          <a:prstGeom prst="roundRect">
            <a:avLst/>
          </a:prstGeom>
          <a:noFill/>
          <a:ln>
            <a:gradFill>
              <a:gsLst>
                <a:gs pos="0">
                  <a:srgbClr val="42A400"/>
                </a:gs>
                <a:gs pos="55000">
                  <a:schemeClr val="bg1"/>
                </a:gs>
                <a:gs pos="100000">
                  <a:srgbClr val="42A4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ExtraLight" panose="020B0200000000000000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" y="8941"/>
            <a:ext cx="2984143" cy="50423"/>
            <a:chOff x="5798420" y="3930025"/>
            <a:chExt cx="1747309" cy="407649"/>
          </a:xfrm>
          <a:solidFill>
            <a:srgbClr val="072C60"/>
          </a:solidFill>
        </p:grpSpPr>
        <p:sp>
          <p:nvSpPr>
            <p:cNvPr id="17" name="平行四边形 16"/>
            <p:cNvSpPr/>
            <p:nvPr/>
          </p:nvSpPr>
          <p:spPr>
            <a:xfrm>
              <a:off x="6200132" y="3930025"/>
              <a:ext cx="542174" cy="407649"/>
            </a:xfrm>
            <a:prstGeom prst="parallelogram">
              <a:avLst>
                <a:gd name="adj" fmla="val 60516"/>
              </a:avLst>
            </a:prstGeom>
            <a:gradFill>
              <a:gsLst>
                <a:gs pos="0">
                  <a:srgbClr val="4EC576">
                    <a:alpha val="61000"/>
                  </a:srgbClr>
                </a:gs>
                <a:gs pos="100000">
                  <a:srgbClr val="399988"/>
                </a:gs>
              </a:gsLst>
              <a:lin ang="19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 CN Regular"/>
                <a:cs typeface="+mn-cs"/>
              </a:endParaRPr>
            </a:p>
          </p:txBody>
        </p:sp>
        <p:sp>
          <p:nvSpPr>
            <p:cNvPr id="18" name="平行四边形 17"/>
            <p:cNvSpPr/>
            <p:nvPr/>
          </p:nvSpPr>
          <p:spPr>
            <a:xfrm>
              <a:off x="6601844" y="3930025"/>
              <a:ext cx="542174" cy="407649"/>
            </a:xfrm>
            <a:prstGeom prst="parallelogram">
              <a:avLst>
                <a:gd name="adj" fmla="val 60516"/>
              </a:avLst>
            </a:prstGeom>
            <a:gradFill>
              <a:gsLst>
                <a:gs pos="0">
                  <a:srgbClr val="4EC576">
                    <a:alpha val="61000"/>
                  </a:srgbClr>
                </a:gs>
                <a:gs pos="100000">
                  <a:srgbClr val="399988"/>
                </a:gs>
              </a:gsLst>
              <a:lin ang="19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 CN Regular"/>
                <a:cs typeface="+mn-cs"/>
              </a:endParaRPr>
            </a:p>
          </p:txBody>
        </p:sp>
        <p:sp>
          <p:nvSpPr>
            <p:cNvPr id="19" name="平行四边形 18"/>
            <p:cNvSpPr/>
            <p:nvPr/>
          </p:nvSpPr>
          <p:spPr>
            <a:xfrm>
              <a:off x="7003556" y="3930025"/>
              <a:ext cx="542173" cy="407649"/>
            </a:xfrm>
            <a:prstGeom prst="parallelogram">
              <a:avLst>
                <a:gd name="adj" fmla="val 60516"/>
              </a:avLst>
            </a:prstGeom>
            <a:gradFill>
              <a:gsLst>
                <a:gs pos="0">
                  <a:srgbClr val="4EC576">
                    <a:alpha val="61000"/>
                  </a:srgbClr>
                </a:gs>
                <a:gs pos="100000">
                  <a:srgbClr val="399988"/>
                </a:gs>
              </a:gsLst>
              <a:lin ang="19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 CN Regular"/>
                <a:cs typeface="+mn-cs"/>
              </a:endParaRPr>
            </a:p>
          </p:txBody>
        </p:sp>
        <p:sp>
          <p:nvSpPr>
            <p:cNvPr id="20" name="平行四边形 19"/>
            <p:cNvSpPr/>
            <p:nvPr/>
          </p:nvSpPr>
          <p:spPr>
            <a:xfrm>
              <a:off x="5798420" y="3930025"/>
              <a:ext cx="542174" cy="407649"/>
            </a:xfrm>
            <a:prstGeom prst="parallelogram">
              <a:avLst>
                <a:gd name="adj" fmla="val 60516"/>
              </a:avLst>
            </a:prstGeom>
            <a:gradFill>
              <a:gsLst>
                <a:gs pos="0">
                  <a:srgbClr val="4EC576">
                    <a:alpha val="61000"/>
                  </a:srgbClr>
                </a:gs>
                <a:gs pos="100000">
                  <a:srgbClr val="399988"/>
                </a:gs>
              </a:gsLst>
              <a:lin ang="19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 CN Regular"/>
                <a:cs typeface="+mn-cs"/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2466241" y="0"/>
            <a:ext cx="2664296" cy="386949"/>
          </a:xfrm>
          <a:custGeom>
            <a:avLst/>
            <a:gdLst>
              <a:gd name="connsiteX0" fmla="*/ 384719 w 3463046"/>
              <a:gd name="connsiteY0" fmla="*/ 0 h 769438"/>
              <a:gd name="connsiteX1" fmla="*/ 3251144 w 3463046"/>
              <a:gd name="connsiteY1" fmla="*/ 0 h 769438"/>
              <a:gd name="connsiteX2" fmla="*/ 3463046 w 3463046"/>
              <a:gd name="connsiteY2" fmla="*/ 423804 h 769438"/>
              <a:gd name="connsiteX3" fmla="*/ 3463046 w 3463046"/>
              <a:gd name="connsiteY3" fmla="*/ 509711 h 769438"/>
              <a:gd name="connsiteX4" fmla="*/ 3203319 w 3463046"/>
              <a:gd name="connsiteY4" fmla="*/ 769438 h 769438"/>
              <a:gd name="connsiteX5" fmla="*/ 0 w 3463046"/>
              <a:gd name="connsiteY5" fmla="*/ 769438 h 769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63046" h="769438">
                <a:moveTo>
                  <a:pt x="384719" y="0"/>
                </a:moveTo>
                <a:lnTo>
                  <a:pt x="3251144" y="0"/>
                </a:lnTo>
                <a:lnTo>
                  <a:pt x="3463046" y="423804"/>
                </a:lnTo>
                <a:lnTo>
                  <a:pt x="3463046" y="509711"/>
                </a:lnTo>
                <a:cubicBezTo>
                  <a:pt x="3463046" y="653154"/>
                  <a:pt x="3346762" y="769438"/>
                  <a:pt x="3203319" y="769438"/>
                </a:cubicBezTo>
                <a:lnTo>
                  <a:pt x="0" y="769438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61000"/>
                </a:schemeClr>
              </a:gs>
              <a:gs pos="100000">
                <a:schemeClr val="accent4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Freeform 21"/>
          <p:cNvSpPr/>
          <p:nvPr/>
        </p:nvSpPr>
        <p:spPr>
          <a:xfrm>
            <a:off x="2618641" y="152401"/>
            <a:ext cx="2664296" cy="386949"/>
          </a:xfrm>
          <a:custGeom>
            <a:avLst/>
            <a:gdLst>
              <a:gd name="connsiteX0" fmla="*/ 384719 w 3463046"/>
              <a:gd name="connsiteY0" fmla="*/ 0 h 769438"/>
              <a:gd name="connsiteX1" fmla="*/ 3251144 w 3463046"/>
              <a:gd name="connsiteY1" fmla="*/ 0 h 769438"/>
              <a:gd name="connsiteX2" fmla="*/ 3463046 w 3463046"/>
              <a:gd name="connsiteY2" fmla="*/ 423804 h 769438"/>
              <a:gd name="connsiteX3" fmla="*/ 3463046 w 3463046"/>
              <a:gd name="connsiteY3" fmla="*/ 509711 h 769438"/>
              <a:gd name="connsiteX4" fmla="*/ 3203319 w 3463046"/>
              <a:gd name="connsiteY4" fmla="*/ 769438 h 769438"/>
              <a:gd name="connsiteX5" fmla="*/ 0 w 3463046"/>
              <a:gd name="connsiteY5" fmla="*/ 769438 h 769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63046" h="769438">
                <a:moveTo>
                  <a:pt x="384719" y="0"/>
                </a:moveTo>
                <a:lnTo>
                  <a:pt x="3251144" y="0"/>
                </a:lnTo>
                <a:lnTo>
                  <a:pt x="3463046" y="423804"/>
                </a:lnTo>
                <a:lnTo>
                  <a:pt x="3463046" y="509711"/>
                </a:lnTo>
                <a:cubicBezTo>
                  <a:pt x="3463046" y="653154"/>
                  <a:pt x="3346762" y="769438"/>
                  <a:pt x="3203319" y="769438"/>
                </a:cubicBezTo>
                <a:lnTo>
                  <a:pt x="0" y="769438"/>
                </a:lnTo>
                <a:close/>
              </a:path>
            </a:pathLst>
          </a:custGeom>
          <a:gradFill>
            <a:gsLst>
              <a:gs pos="0">
                <a:srgbClr val="4EC576">
                  <a:alpha val="61000"/>
                </a:srgbClr>
              </a:gs>
              <a:gs pos="100000">
                <a:srgbClr val="399988"/>
              </a:gs>
            </a:gsLst>
            <a:lin ang="198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思源黑体 CN Regular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16632" y="416495"/>
            <a:ext cx="2304256" cy="24861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endParaRPr lang="zh-CN" altLang="en-US" sz="1500" b="1" dirty="0"/>
          </a:p>
          <a:p>
            <a:pPr algn="l"/>
            <a:r>
              <a:rPr lang="zh-CN" altLang="en-US" sz="1500" b="1" dirty="0"/>
              <a:t>碳汇能力提升</a:t>
            </a:r>
            <a:endParaRPr lang="zh-CN" altLang="en-US" sz="1500" b="1" dirty="0"/>
          </a:p>
          <a:p>
            <a:pPr algn="l"/>
            <a:r>
              <a:rPr lang="zh-CN" altLang="en-US" sz="1500" dirty="0"/>
              <a:t>通过大规模退耕还林工程，松山区森林覆盖率持续提升，显著增强了碳储存能力。自</a:t>
            </a:r>
            <a:r>
              <a:rPr lang="en-US" altLang="zh-CN" sz="1500" dirty="0"/>
              <a:t>2001</a:t>
            </a:r>
            <a:r>
              <a:rPr lang="zh-CN" altLang="en-US" sz="1500" dirty="0"/>
              <a:t>年起实施的退耕还林政策，截至</a:t>
            </a:r>
            <a:r>
              <a:rPr lang="en-US" altLang="zh-CN" sz="1500" dirty="0"/>
              <a:t>2020</a:t>
            </a:r>
            <a:r>
              <a:rPr lang="zh-CN" altLang="en-US" sz="1500" dirty="0"/>
              <a:t>年已完成</a:t>
            </a:r>
            <a:r>
              <a:rPr lang="en-US" altLang="zh-CN" sz="1500" dirty="0"/>
              <a:t>58</a:t>
            </a:r>
            <a:r>
              <a:rPr lang="zh-CN" altLang="en-US" sz="1500" dirty="0"/>
              <a:t>万亩以上造林任务，有效增加了碳汇，对缓解大气温室效应产生积极作用</a:t>
            </a:r>
            <a:r>
              <a:rPr lang="zh-CN" altLang="en-US" sz="1500" dirty="0" smtClean="0"/>
              <a:t>。</a:t>
            </a:r>
            <a:endParaRPr lang="zh-CN" altLang="en-US" sz="1500" dirty="0"/>
          </a:p>
        </p:txBody>
      </p:sp>
      <p:sp>
        <p:nvSpPr>
          <p:cNvPr id="24" name="TextBox 23"/>
          <p:cNvSpPr txBox="1"/>
          <p:nvPr/>
        </p:nvSpPr>
        <p:spPr>
          <a:xfrm>
            <a:off x="2428059" y="416498"/>
            <a:ext cx="2088232" cy="21980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endParaRPr lang="zh-CN" altLang="en-US" sz="1500" dirty="0"/>
          </a:p>
          <a:p>
            <a:pPr algn="l"/>
            <a:r>
              <a:rPr lang="zh-CN" altLang="en-US" sz="1500" b="1" dirty="0"/>
              <a:t>空气质量改善</a:t>
            </a:r>
            <a:endParaRPr lang="zh-CN" altLang="en-US" sz="1500" b="1" dirty="0"/>
          </a:p>
          <a:p>
            <a:pPr algn="l"/>
            <a:r>
              <a:rPr lang="zh-CN" altLang="en-US" sz="1500" dirty="0"/>
              <a:t>森林覆盖率的提高和生态环境的改善直接促进了空气质量的提升。退耕还林工程的实施使沙化土地面积减少，植被覆盖增加，有助于降低大气中的颗粒物含量，改善区域气候条件</a:t>
            </a:r>
            <a:r>
              <a:rPr lang="zh-CN" altLang="en-US" sz="1500" dirty="0" smtClean="0"/>
              <a:t>。</a:t>
            </a:r>
            <a:endParaRPr lang="zh-CN" altLang="en-US" sz="1500" dirty="0"/>
          </a:p>
        </p:txBody>
      </p:sp>
      <p:sp>
        <p:nvSpPr>
          <p:cNvPr id="25" name="TextBox 23"/>
          <p:cNvSpPr txBox="1"/>
          <p:nvPr/>
        </p:nvSpPr>
        <p:spPr>
          <a:xfrm>
            <a:off x="4626746" y="416497"/>
            <a:ext cx="1944216" cy="20504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endParaRPr lang="zh-CN" altLang="en-US" sz="1500" dirty="0"/>
          </a:p>
          <a:p>
            <a:pPr algn="l"/>
            <a:r>
              <a:rPr lang="zh-CN" altLang="en-US" sz="1500" b="1" dirty="0"/>
              <a:t>生态屏障功能增强</a:t>
            </a:r>
            <a:endParaRPr lang="zh-CN" altLang="en-US" sz="1500" b="1" dirty="0"/>
          </a:p>
          <a:p>
            <a:pPr algn="l"/>
            <a:r>
              <a:rPr lang="zh-CN" altLang="en-US" sz="1500" dirty="0"/>
              <a:t>通过</a:t>
            </a:r>
            <a:r>
              <a:rPr lang="en-US" altLang="zh-CN" sz="1500" dirty="0"/>
              <a:t>“</a:t>
            </a:r>
            <a:r>
              <a:rPr lang="zh-CN" altLang="en-US" sz="1500" dirty="0"/>
              <a:t>山水林田湖草沙</a:t>
            </a:r>
            <a:r>
              <a:rPr lang="en-US" altLang="zh-CN" sz="1500" dirty="0"/>
              <a:t>”</a:t>
            </a:r>
            <a:r>
              <a:rPr lang="zh-CN" altLang="en-US" sz="1500" dirty="0"/>
              <a:t>综合治理模式，构建了多层次的生态保护格局，划定生态保护红线</a:t>
            </a:r>
            <a:r>
              <a:rPr lang="en-US" altLang="zh-CN" sz="1500" dirty="0"/>
              <a:t>92.5674</a:t>
            </a:r>
            <a:r>
              <a:rPr lang="zh-CN" altLang="en-US" sz="1500" dirty="0"/>
              <a:t>平方千米，有效维护了大气环境的稳定性。</a:t>
            </a:r>
            <a:endParaRPr lang="zh-CN" altLang="en-US" sz="1500" dirty="0"/>
          </a:p>
        </p:txBody>
      </p:sp>
      <p:sp>
        <p:nvSpPr>
          <p:cNvPr id="26" name="13-4"/>
          <p:cNvSpPr/>
          <p:nvPr/>
        </p:nvSpPr>
        <p:spPr>
          <a:xfrm>
            <a:off x="190000" y="6416217"/>
            <a:ext cx="6551369" cy="3361319"/>
          </a:xfrm>
          <a:prstGeom prst="roundRect">
            <a:avLst/>
          </a:prstGeom>
          <a:gradFill>
            <a:gsLst>
              <a:gs pos="0">
                <a:srgbClr val="4EC576">
                  <a:alpha val="61000"/>
                </a:srgbClr>
              </a:gs>
              <a:gs pos="100000">
                <a:srgbClr val="399988"/>
              </a:gs>
            </a:gsLst>
            <a:lin ang="198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sz="1350" kern="0" dirty="0">
              <a:solidFill>
                <a:srgbClr val="FFFFFF"/>
              </a:solidFill>
              <a:latin typeface="Arial" panose="020B0604020202020204"/>
              <a:ea typeface="思源黑体 CN Regular"/>
            </a:endParaRPr>
          </a:p>
        </p:txBody>
      </p:sp>
      <p:sp>
        <p:nvSpPr>
          <p:cNvPr id="28" name="TextBox 23"/>
          <p:cNvSpPr txBox="1"/>
          <p:nvPr/>
        </p:nvSpPr>
        <p:spPr>
          <a:xfrm>
            <a:off x="504372" y="6992140"/>
            <a:ext cx="2967803" cy="220947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1500" b="1" dirty="0" smtClean="0"/>
              <a:t>挥发性有机物</a:t>
            </a:r>
            <a:r>
              <a:rPr lang="zh-CN" altLang="en-US" sz="1500" b="1" dirty="0"/>
              <a:t>变化</a:t>
            </a:r>
            <a:endParaRPr lang="zh-CN" altLang="en-US" sz="1500" b="1" dirty="0"/>
          </a:p>
          <a:p>
            <a:pPr algn="l"/>
            <a:r>
              <a:rPr lang="zh-CN" altLang="en-US" sz="1500" dirty="0"/>
              <a:t>虽然松山区的耕地专项规划主要以生态修复为导向，但根据全球尺度研究显示，森林转化为农田会导致自然植被释放的挥发性有机物（</a:t>
            </a:r>
            <a:r>
              <a:rPr lang="en-US" altLang="zh-CN" sz="1500" dirty="0"/>
              <a:t>VOCs</a:t>
            </a:r>
            <a:r>
              <a:rPr lang="zh-CN" altLang="en-US" sz="1500" dirty="0"/>
              <a:t>）减少，可能影响大气中二次有机气溶胶的形成，进而对气候系统产生间接影响</a:t>
            </a:r>
            <a:r>
              <a:rPr lang="zh-CN" altLang="en-US" sz="1500" dirty="0" smtClean="0"/>
              <a:t>。</a:t>
            </a:r>
            <a:endParaRPr lang="zh-CN" altLang="en-US" sz="1500" dirty="0"/>
          </a:p>
        </p:txBody>
      </p:sp>
      <p:sp>
        <p:nvSpPr>
          <p:cNvPr id="29" name="TextBox 23"/>
          <p:cNvSpPr txBox="1"/>
          <p:nvPr/>
        </p:nvSpPr>
        <p:spPr>
          <a:xfrm>
            <a:off x="3720417" y="6992140"/>
            <a:ext cx="2448271" cy="20882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zh-CN" altLang="en-US" sz="1500" b="1" dirty="0" smtClean="0"/>
              <a:t>辐射平衡</a:t>
            </a:r>
            <a:r>
              <a:rPr lang="zh-CN" altLang="en-US" sz="1500" b="1" dirty="0"/>
              <a:t>调整</a:t>
            </a:r>
            <a:endParaRPr lang="zh-CN" altLang="en-US" sz="1500" b="1" dirty="0"/>
          </a:p>
          <a:p>
            <a:pPr algn="l"/>
            <a:r>
              <a:rPr lang="zh-CN" altLang="en-US" sz="1500" dirty="0"/>
              <a:t>植被类型的改变可能影响地表反照率和水循环过程，对局部区域的大气辐射平衡产生一定作用，但松山区的林草间作、林药间作等复合经营模式有助于缓解此类影响。</a:t>
            </a:r>
            <a:endParaRPr lang="zh-CN" altLang="en-US" sz="1500" dirty="0"/>
          </a:p>
        </p:txBody>
      </p:sp>
      <p:sp>
        <p:nvSpPr>
          <p:cNvPr id="5" name="TextBox 23"/>
          <p:cNvSpPr txBox="1"/>
          <p:nvPr/>
        </p:nvSpPr>
        <p:spPr>
          <a:xfrm>
            <a:off x="500566" y="6224668"/>
            <a:ext cx="1368151" cy="3830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500" b="1" dirty="0"/>
              <a:t>潜在</a:t>
            </a:r>
            <a:r>
              <a:rPr lang="zh-CN" altLang="en-US" sz="1500" b="1" dirty="0" smtClean="0"/>
              <a:t>风险</a:t>
            </a:r>
            <a:endParaRPr lang="zh-CN" altLang="en-US" sz="1500" dirty="0"/>
          </a:p>
        </p:txBody>
      </p:sp>
      <p:sp>
        <p:nvSpPr>
          <p:cNvPr id="30" name="18"/>
          <p:cNvSpPr/>
          <p:nvPr/>
        </p:nvSpPr>
        <p:spPr>
          <a:xfrm>
            <a:off x="1557350" y="3467991"/>
            <a:ext cx="622735" cy="622735"/>
          </a:xfrm>
          <a:prstGeom prst="ellipse">
            <a:avLst/>
          </a:prstGeom>
          <a:solidFill>
            <a:srgbClr val="0187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ExtraLight" panose="020B0200000000000000" charset="-122"/>
            </a:endParaRPr>
          </a:p>
        </p:txBody>
      </p:sp>
      <p:sp>
        <p:nvSpPr>
          <p:cNvPr id="31" name="18"/>
          <p:cNvSpPr/>
          <p:nvPr/>
        </p:nvSpPr>
        <p:spPr>
          <a:xfrm>
            <a:off x="4062117" y="3291363"/>
            <a:ext cx="622735" cy="622735"/>
          </a:xfrm>
          <a:prstGeom prst="ellipse">
            <a:avLst/>
          </a:prstGeom>
          <a:solidFill>
            <a:srgbClr val="0187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ExtraLight" panose="020B0200000000000000" charset="-122"/>
            </a:endParaRPr>
          </a:p>
        </p:txBody>
      </p:sp>
      <p:sp>
        <p:nvSpPr>
          <p:cNvPr id="32" name="18"/>
          <p:cNvSpPr/>
          <p:nvPr/>
        </p:nvSpPr>
        <p:spPr>
          <a:xfrm>
            <a:off x="1638193" y="5339139"/>
            <a:ext cx="622735" cy="622735"/>
          </a:xfrm>
          <a:prstGeom prst="ellipse">
            <a:avLst/>
          </a:prstGeom>
          <a:solidFill>
            <a:srgbClr val="0187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ExtraLight" panose="020B0200000000000000" charset="-122"/>
            </a:endParaRPr>
          </a:p>
        </p:txBody>
      </p:sp>
      <p:sp>
        <p:nvSpPr>
          <p:cNvPr id="33" name="18"/>
          <p:cNvSpPr/>
          <p:nvPr/>
        </p:nvSpPr>
        <p:spPr>
          <a:xfrm>
            <a:off x="4321817" y="5339137"/>
            <a:ext cx="622735" cy="622735"/>
          </a:xfrm>
          <a:prstGeom prst="ellipse">
            <a:avLst/>
          </a:prstGeom>
          <a:solidFill>
            <a:srgbClr val="0187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ExtraLight" panose="020B02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3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3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3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4"/>
          <p:cNvSpPr/>
          <p:nvPr/>
        </p:nvSpPr>
        <p:spPr>
          <a:xfrm rot="8100000">
            <a:off x="-670854" y="3629772"/>
            <a:ext cx="5789189" cy="5466018"/>
          </a:xfrm>
          <a:custGeom>
            <a:avLst/>
            <a:gdLst>
              <a:gd name="connsiteX0" fmla="*/ 917358 w 5789189"/>
              <a:gd name="connsiteY0" fmla="*/ 5443578 h 5466017"/>
              <a:gd name="connsiteX1" fmla="*/ 0 w 5789189"/>
              <a:gd name="connsiteY1" fmla="*/ 4526219 h 5466017"/>
              <a:gd name="connsiteX2" fmla="*/ 1353716 w 5789189"/>
              <a:gd name="connsiteY2" fmla="*/ 1030597 h 5466017"/>
              <a:gd name="connsiteX3" fmla="*/ 5172457 w 5789189"/>
              <a:gd name="connsiteY3" fmla="*/ 0 h 5466017"/>
              <a:gd name="connsiteX4" fmla="*/ 5765041 w 5789189"/>
              <a:gd name="connsiteY4" fmla="*/ 592583 h 5466017"/>
              <a:gd name="connsiteX5" fmla="*/ 5782630 w 5789189"/>
              <a:gd name="connsiteY5" fmla="*/ 789447 h 5466017"/>
              <a:gd name="connsiteX6" fmla="*/ 4319626 w 5789189"/>
              <a:gd name="connsiteY6" fmla="*/ 4328410 h 5466017"/>
              <a:gd name="connsiteX7" fmla="*/ 948542 w 5789189"/>
              <a:gd name="connsiteY7" fmla="*/ 5447524 h 546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89189" h="5466017">
                <a:moveTo>
                  <a:pt x="917358" y="5443578"/>
                </a:moveTo>
                <a:lnTo>
                  <a:pt x="0" y="4526219"/>
                </a:lnTo>
                <a:lnTo>
                  <a:pt x="1353716" y="1030597"/>
                </a:lnTo>
                <a:lnTo>
                  <a:pt x="5172457" y="0"/>
                </a:lnTo>
                <a:lnTo>
                  <a:pt x="5765041" y="592583"/>
                </a:lnTo>
                <a:lnTo>
                  <a:pt x="5782630" y="789447"/>
                </a:lnTo>
                <a:cubicBezTo>
                  <a:pt x="5854779" y="2113270"/>
                  <a:pt x="5329504" y="3420168"/>
                  <a:pt x="4319626" y="4328410"/>
                </a:cubicBezTo>
                <a:cubicBezTo>
                  <a:pt x="3387430" y="5166787"/>
                  <a:pt x="2161088" y="5558662"/>
                  <a:pt x="948542" y="5447524"/>
                </a:cubicBezTo>
                <a:close/>
              </a:path>
            </a:pathLst>
          </a:custGeom>
          <a:gradFill>
            <a:gsLst>
              <a:gs pos="100000">
                <a:srgbClr val="13960C"/>
              </a:gs>
              <a:gs pos="0">
                <a:srgbClr val="87CF88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schemeClr val="tx1"/>
              </a:solidFill>
              <a:cs typeface="思源黑体 CN ExtraLight" panose="020B0200000000000000" charset="-122"/>
            </a:endParaRPr>
          </a:p>
        </p:txBody>
      </p:sp>
      <p:pic>
        <p:nvPicPr>
          <p:cNvPr id="21" name="15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02" y="3048000"/>
            <a:ext cx="5358554" cy="6858000"/>
          </a:xfrm>
          <a:custGeom>
            <a:avLst/>
            <a:gdLst>
              <a:gd name="connsiteX0" fmla="*/ 1890142 w 5358554"/>
              <a:gd name="connsiteY0" fmla="*/ 0 h 6858000"/>
              <a:gd name="connsiteX1" fmla="*/ 5358554 w 5358554"/>
              <a:gd name="connsiteY1" fmla="*/ 0 h 6858000"/>
              <a:gd name="connsiteX2" fmla="*/ 5358554 w 5358554"/>
              <a:gd name="connsiteY2" fmla="*/ 6858000 h 6858000"/>
              <a:gd name="connsiteX3" fmla="*/ 1890142 w 5358554"/>
              <a:gd name="connsiteY3" fmla="*/ 6858000 h 6858000"/>
              <a:gd name="connsiteX4" fmla="*/ 1788560 w 5358554"/>
              <a:gd name="connsiteY4" fmla="*/ 6792878 h 6858000"/>
              <a:gd name="connsiteX5" fmla="*/ 0 w 5358554"/>
              <a:gd name="connsiteY5" fmla="*/ 3429000 h 6858000"/>
              <a:gd name="connsiteX6" fmla="*/ 1788560 w 5358554"/>
              <a:gd name="connsiteY6" fmla="*/ 651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58554" h="6858000">
                <a:moveTo>
                  <a:pt x="1890142" y="0"/>
                </a:moveTo>
                <a:lnTo>
                  <a:pt x="5358554" y="0"/>
                </a:lnTo>
                <a:lnTo>
                  <a:pt x="5358554" y="6858000"/>
                </a:lnTo>
                <a:lnTo>
                  <a:pt x="1890142" y="6858000"/>
                </a:lnTo>
                <a:lnTo>
                  <a:pt x="1788560" y="6792878"/>
                </a:lnTo>
                <a:cubicBezTo>
                  <a:pt x="709472" y="6063860"/>
                  <a:pt x="0" y="4829283"/>
                  <a:pt x="0" y="3429000"/>
                </a:cubicBezTo>
                <a:cubicBezTo>
                  <a:pt x="0" y="2028718"/>
                  <a:pt x="709472" y="794141"/>
                  <a:pt x="1788560" y="65123"/>
                </a:cubicBezTo>
                <a:close/>
              </a:path>
            </a:pathLst>
          </a:custGeom>
          <a:ln w="285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5000">
                  <a:srgbClr val="42A400"/>
                </a:gs>
                <a:gs pos="100000">
                  <a:schemeClr val="bg1"/>
                </a:gs>
              </a:gsLst>
              <a:lin ang="5400000" scaled="1"/>
            </a:gradFill>
          </a:ln>
        </p:spPr>
      </p:pic>
      <p:sp>
        <p:nvSpPr>
          <p:cNvPr id="2" name="文本框 1"/>
          <p:cNvSpPr txBox="1"/>
          <p:nvPr/>
        </p:nvSpPr>
        <p:spPr>
          <a:xfrm>
            <a:off x="5848191" y="386206"/>
            <a:ext cx="738664" cy="27332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 algn="r"/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8.2  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rPr>
              <a:t>预防或减轻不良环境影响的对策和措施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sym typeface="+mn-ea"/>
            </a:endParaRPr>
          </a:p>
        </p:txBody>
      </p:sp>
      <p:sp>
        <p:nvSpPr>
          <p:cNvPr id="3" name="TextBox 8"/>
          <p:cNvSpPr txBox="1"/>
          <p:nvPr/>
        </p:nvSpPr>
        <p:spPr>
          <a:xfrm>
            <a:off x="123667" y="31376"/>
            <a:ext cx="572452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 dirty="0" smtClean="0"/>
              <a:t>预防对策和措施</a:t>
            </a:r>
            <a:endParaRPr lang="zh-CN" altLang="en-US" sz="1500" b="1" dirty="0" smtClean="0"/>
          </a:p>
          <a:p>
            <a:endParaRPr lang="zh-CN" altLang="en-US" sz="1500" b="1" dirty="0" smtClean="0"/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en-US" sz="1500" b="1" dirty="0"/>
              <a:t>构建智慧监管平台。</a:t>
            </a:r>
            <a:r>
              <a:rPr lang="zh-CN" altLang="en-US" sz="1500" dirty="0"/>
              <a:t>构建智慧农田管理平台，结合卫星遥感监测，对土、水、肥等耕地质量数据进行全覆盖、全流程、全要素监管，及时发现并处理环境风险。</a:t>
            </a:r>
            <a:endParaRPr lang="zh-CN" altLang="en-US" sz="1500" dirty="0"/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en-US" sz="1500" b="1" dirty="0"/>
              <a:t>完善责任管理体系。</a:t>
            </a:r>
            <a:r>
              <a:rPr lang="zh-CN" altLang="en-US" sz="1500" dirty="0"/>
              <a:t>建立领导包联责任制，实行县级领导包联乡镇、乡镇领导包联村的分级管理体系，层层压实包联责任，确保各项保护措施落实到位。</a:t>
            </a:r>
            <a:endParaRPr lang="zh-CN" altLang="en-US" sz="1500" dirty="0"/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en-US" sz="1500" b="1" dirty="0"/>
              <a:t>推进金融参与保障。</a:t>
            </a:r>
            <a:r>
              <a:rPr lang="zh-CN" altLang="en-US" sz="1500" dirty="0"/>
              <a:t>引导金融机构参与农田保护，通过保险等方式对旱作高标准农田进行维护，降低生态退化风险，保障项目可持续性。</a:t>
            </a:r>
            <a:endParaRPr lang="zh-CN" altLang="en-US" sz="1500" dirty="0"/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en-US" sz="1500" b="1" dirty="0"/>
              <a:t>加强规划设计评估。</a:t>
            </a:r>
            <a:r>
              <a:rPr lang="zh-CN" altLang="en-US" sz="1500" dirty="0"/>
              <a:t>在规划环节充分评估自然生态条件，避免盲目扩大耕地范围或过度使用水泥建材修建沟渠道路，推广林草间作、林药间作等复合经营模式。</a:t>
            </a:r>
            <a:endParaRPr lang="zh-CN" altLang="en-US" sz="1500" dirty="0"/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en-US" sz="1500" b="1" dirty="0"/>
              <a:t>严格执法巡查。</a:t>
            </a:r>
            <a:r>
              <a:rPr lang="zh-CN" altLang="en-US" sz="1500" dirty="0"/>
              <a:t>对违法占用耕地行为</a:t>
            </a:r>
            <a:r>
              <a:rPr lang="en-US" altLang="zh-CN" sz="1500" dirty="0"/>
              <a:t>"</a:t>
            </a:r>
            <a:r>
              <a:rPr lang="zh-CN" altLang="en-US" sz="1500" dirty="0"/>
              <a:t>零容忍</a:t>
            </a:r>
            <a:r>
              <a:rPr lang="en-US" altLang="zh-CN" sz="1500" dirty="0"/>
              <a:t>"</a:t>
            </a:r>
            <a:r>
              <a:rPr lang="zh-CN" altLang="en-US" sz="1500" dirty="0"/>
              <a:t>，加强日常巡查和执法力度，坚决遏制耕地</a:t>
            </a:r>
            <a:r>
              <a:rPr lang="en-US" altLang="zh-CN" sz="1500" dirty="0"/>
              <a:t>“</a:t>
            </a:r>
            <a:r>
              <a:rPr lang="zh-CN" altLang="en-US" sz="1500" dirty="0"/>
              <a:t>非农化</a:t>
            </a:r>
            <a:r>
              <a:rPr lang="en-US" altLang="zh-CN" sz="1500" dirty="0"/>
              <a:t>”“</a:t>
            </a:r>
            <a:r>
              <a:rPr lang="zh-CN" altLang="en-US" sz="1500" dirty="0"/>
              <a:t>非粮化</a:t>
            </a:r>
            <a:r>
              <a:rPr lang="en-US" altLang="zh-CN" sz="1500" dirty="0"/>
              <a:t>”</a:t>
            </a:r>
            <a:r>
              <a:rPr lang="zh-CN" altLang="en-US" sz="1500" dirty="0"/>
              <a:t>现象。</a:t>
            </a:r>
            <a:endParaRPr lang="zh-CN" altLang="en-US" sz="1500" dirty="0"/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en-US" sz="1500" b="1" dirty="0"/>
              <a:t>完善后期管护机制。</a:t>
            </a:r>
            <a:r>
              <a:rPr lang="zh-CN" altLang="en-US" sz="1500" dirty="0"/>
              <a:t>保障管护资金投入，建立完善的管护体系，确保高标准农田建设成果得到长期维护和持续发挥效益。</a:t>
            </a:r>
            <a:endParaRPr lang="zh-CN" altLang="en-US" sz="1500" dirty="0"/>
          </a:p>
        </p:txBody>
      </p:sp>
      <p:sp>
        <p:nvSpPr>
          <p:cNvPr id="12" name="Freeform 21"/>
          <p:cNvSpPr/>
          <p:nvPr/>
        </p:nvSpPr>
        <p:spPr>
          <a:xfrm rot="5400000">
            <a:off x="4036232" y="2419266"/>
            <a:ext cx="5256585" cy="386950"/>
          </a:xfrm>
          <a:custGeom>
            <a:avLst/>
            <a:gdLst>
              <a:gd name="connsiteX0" fmla="*/ 384719 w 3463046"/>
              <a:gd name="connsiteY0" fmla="*/ 0 h 769438"/>
              <a:gd name="connsiteX1" fmla="*/ 3251144 w 3463046"/>
              <a:gd name="connsiteY1" fmla="*/ 0 h 769438"/>
              <a:gd name="connsiteX2" fmla="*/ 3463046 w 3463046"/>
              <a:gd name="connsiteY2" fmla="*/ 423804 h 769438"/>
              <a:gd name="connsiteX3" fmla="*/ 3463046 w 3463046"/>
              <a:gd name="connsiteY3" fmla="*/ 509711 h 769438"/>
              <a:gd name="connsiteX4" fmla="*/ 3203319 w 3463046"/>
              <a:gd name="connsiteY4" fmla="*/ 769438 h 769438"/>
              <a:gd name="connsiteX5" fmla="*/ 0 w 3463046"/>
              <a:gd name="connsiteY5" fmla="*/ 769438 h 769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63046" h="769438">
                <a:moveTo>
                  <a:pt x="384719" y="0"/>
                </a:moveTo>
                <a:lnTo>
                  <a:pt x="3251144" y="0"/>
                </a:lnTo>
                <a:lnTo>
                  <a:pt x="3463046" y="423804"/>
                </a:lnTo>
                <a:lnTo>
                  <a:pt x="3463046" y="509711"/>
                </a:lnTo>
                <a:cubicBezTo>
                  <a:pt x="3463046" y="653154"/>
                  <a:pt x="3346762" y="769438"/>
                  <a:pt x="3203319" y="769438"/>
                </a:cubicBezTo>
                <a:lnTo>
                  <a:pt x="0" y="769438"/>
                </a:lnTo>
                <a:close/>
              </a:path>
            </a:pathLst>
          </a:custGeom>
          <a:gradFill>
            <a:gsLst>
              <a:gs pos="0">
                <a:srgbClr val="4EC576">
                  <a:alpha val="61000"/>
                </a:srgbClr>
              </a:gs>
              <a:gs pos="100000">
                <a:srgbClr val="399988"/>
              </a:gs>
            </a:gsLst>
            <a:lin ang="198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思源黑体 CN Regular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-119943" y="386949"/>
            <a:ext cx="2984143" cy="50423"/>
            <a:chOff x="5798420" y="3930025"/>
            <a:chExt cx="1747309" cy="407649"/>
          </a:xfrm>
          <a:solidFill>
            <a:srgbClr val="072C60"/>
          </a:solidFill>
        </p:grpSpPr>
        <p:sp>
          <p:nvSpPr>
            <p:cNvPr id="14" name="平行四边形 13"/>
            <p:cNvSpPr/>
            <p:nvPr/>
          </p:nvSpPr>
          <p:spPr>
            <a:xfrm>
              <a:off x="6200132" y="3930025"/>
              <a:ext cx="542174" cy="407649"/>
            </a:xfrm>
            <a:prstGeom prst="parallelogram">
              <a:avLst>
                <a:gd name="adj" fmla="val 60516"/>
              </a:avLst>
            </a:prstGeom>
            <a:gradFill>
              <a:gsLst>
                <a:gs pos="0">
                  <a:srgbClr val="4EC576">
                    <a:alpha val="61000"/>
                  </a:srgbClr>
                </a:gs>
                <a:gs pos="100000">
                  <a:srgbClr val="399988"/>
                </a:gs>
              </a:gsLst>
              <a:lin ang="19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 CN Regular"/>
                <a:cs typeface="+mn-cs"/>
              </a:endParaRPr>
            </a:p>
          </p:txBody>
        </p:sp>
        <p:sp>
          <p:nvSpPr>
            <p:cNvPr id="15" name="平行四边形 14"/>
            <p:cNvSpPr/>
            <p:nvPr/>
          </p:nvSpPr>
          <p:spPr>
            <a:xfrm>
              <a:off x="6601844" y="3930025"/>
              <a:ext cx="542174" cy="407649"/>
            </a:xfrm>
            <a:prstGeom prst="parallelogram">
              <a:avLst>
                <a:gd name="adj" fmla="val 60516"/>
              </a:avLst>
            </a:prstGeom>
            <a:gradFill>
              <a:gsLst>
                <a:gs pos="0">
                  <a:srgbClr val="4EC576">
                    <a:alpha val="61000"/>
                  </a:srgbClr>
                </a:gs>
                <a:gs pos="100000">
                  <a:srgbClr val="399988"/>
                </a:gs>
              </a:gsLst>
              <a:lin ang="19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 CN Regular"/>
                <a:cs typeface="+mn-cs"/>
              </a:endParaRPr>
            </a:p>
          </p:txBody>
        </p:sp>
        <p:sp>
          <p:nvSpPr>
            <p:cNvPr id="16" name="平行四边形 15"/>
            <p:cNvSpPr/>
            <p:nvPr/>
          </p:nvSpPr>
          <p:spPr>
            <a:xfrm>
              <a:off x="7003556" y="3930025"/>
              <a:ext cx="542173" cy="407649"/>
            </a:xfrm>
            <a:prstGeom prst="parallelogram">
              <a:avLst>
                <a:gd name="adj" fmla="val 60516"/>
              </a:avLst>
            </a:prstGeom>
            <a:gradFill>
              <a:gsLst>
                <a:gs pos="0">
                  <a:srgbClr val="4EC576">
                    <a:alpha val="61000"/>
                  </a:srgbClr>
                </a:gs>
                <a:gs pos="100000">
                  <a:srgbClr val="399988"/>
                </a:gs>
              </a:gsLst>
              <a:lin ang="19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 CN Regular"/>
                <a:cs typeface="+mn-cs"/>
              </a:endParaRPr>
            </a:p>
          </p:txBody>
        </p:sp>
        <p:sp>
          <p:nvSpPr>
            <p:cNvPr id="17" name="平行四边形 16"/>
            <p:cNvSpPr/>
            <p:nvPr/>
          </p:nvSpPr>
          <p:spPr>
            <a:xfrm>
              <a:off x="5798420" y="3930025"/>
              <a:ext cx="542174" cy="407649"/>
            </a:xfrm>
            <a:prstGeom prst="parallelogram">
              <a:avLst>
                <a:gd name="adj" fmla="val 60516"/>
              </a:avLst>
            </a:prstGeom>
            <a:gradFill>
              <a:gsLst>
                <a:gs pos="0">
                  <a:srgbClr val="4EC576">
                    <a:alpha val="61000"/>
                  </a:srgbClr>
                </a:gs>
                <a:gs pos="100000">
                  <a:srgbClr val="399988"/>
                </a:gs>
              </a:gsLst>
              <a:lin ang="19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 CN Regular"/>
                <a:cs typeface="+mn-cs"/>
              </a:endParaRPr>
            </a:p>
          </p:txBody>
        </p:sp>
      </p:grpSp>
      <p:sp>
        <p:nvSpPr>
          <p:cNvPr id="18" name="Freeform 21"/>
          <p:cNvSpPr/>
          <p:nvPr/>
        </p:nvSpPr>
        <p:spPr>
          <a:xfrm>
            <a:off x="2466241" y="0"/>
            <a:ext cx="2664296" cy="386949"/>
          </a:xfrm>
          <a:custGeom>
            <a:avLst/>
            <a:gdLst>
              <a:gd name="connsiteX0" fmla="*/ 384719 w 3463046"/>
              <a:gd name="connsiteY0" fmla="*/ 0 h 769438"/>
              <a:gd name="connsiteX1" fmla="*/ 3251144 w 3463046"/>
              <a:gd name="connsiteY1" fmla="*/ 0 h 769438"/>
              <a:gd name="connsiteX2" fmla="*/ 3463046 w 3463046"/>
              <a:gd name="connsiteY2" fmla="*/ 423804 h 769438"/>
              <a:gd name="connsiteX3" fmla="*/ 3463046 w 3463046"/>
              <a:gd name="connsiteY3" fmla="*/ 509711 h 769438"/>
              <a:gd name="connsiteX4" fmla="*/ 3203319 w 3463046"/>
              <a:gd name="connsiteY4" fmla="*/ 769438 h 769438"/>
              <a:gd name="connsiteX5" fmla="*/ 0 w 3463046"/>
              <a:gd name="connsiteY5" fmla="*/ 769438 h 769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63046" h="769438">
                <a:moveTo>
                  <a:pt x="384719" y="0"/>
                </a:moveTo>
                <a:lnTo>
                  <a:pt x="3251144" y="0"/>
                </a:lnTo>
                <a:lnTo>
                  <a:pt x="3463046" y="423804"/>
                </a:lnTo>
                <a:lnTo>
                  <a:pt x="3463046" y="509711"/>
                </a:lnTo>
                <a:cubicBezTo>
                  <a:pt x="3463046" y="653154"/>
                  <a:pt x="3346762" y="769438"/>
                  <a:pt x="3203319" y="769438"/>
                </a:cubicBezTo>
                <a:lnTo>
                  <a:pt x="0" y="769438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61000"/>
                </a:schemeClr>
              </a:gs>
              <a:gs pos="100000">
                <a:schemeClr val="accent4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Freeform 21"/>
          <p:cNvSpPr/>
          <p:nvPr/>
        </p:nvSpPr>
        <p:spPr>
          <a:xfrm>
            <a:off x="2618641" y="152401"/>
            <a:ext cx="2664296" cy="386949"/>
          </a:xfrm>
          <a:custGeom>
            <a:avLst/>
            <a:gdLst>
              <a:gd name="connsiteX0" fmla="*/ 384719 w 3463046"/>
              <a:gd name="connsiteY0" fmla="*/ 0 h 769438"/>
              <a:gd name="connsiteX1" fmla="*/ 3251144 w 3463046"/>
              <a:gd name="connsiteY1" fmla="*/ 0 h 769438"/>
              <a:gd name="connsiteX2" fmla="*/ 3463046 w 3463046"/>
              <a:gd name="connsiteY2" fmla="*/ 423804 h 769438"/>
              <a:gd name="connsiteX3" fmla="*/ 3463046 w 3463046"/>
              <a:gd name="connsiteY3" fmla="*/ 509711 h 769438"/>
              <a:gd name="connsiteX4" fmla="*/ 3203319 w 3463046"/>
              <a:gd name="connsiteY4" fmla="*/ 769438 h 769438"/>
              <a:gd name="connsiteX5" fmla="*/ 0 w 3463046"/>
              <a:gd name="connsiteY5" fmla="*/ 769438 h 769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63046" h="769438">
                <a:moveTo>
                  <a:pt x="384719" y="0"/>
                </a:moveTo>
                <a:lnTo>
                  <a:pt x="3251144" y="0"/>
                </a:lnTo>
                <a:lnTo>
                  <a:pt x="3463046" y="423804"/>
                </a:lnTo>
                <a:lnTo>
                  <a:pt x="3463046" y="509711"/>
                </a:lnTo>
                <a:cubicBezTo>
                  <a:pt x="3463046" y="653154"/>
                  <a:pt x="3346762" y="769438"/>
                  <a:pt x="3203319" y="769438"/>
                </a:cubicBezTo>
                <a:lnTo>
                  <a:pt x="0" y="769438"/>
                </a:lnTo>
                <a:close/>
              </a:path>
            </a:pathLst>
          </a:custGeom>
          <a:gradFill>
            <a:gsLst>
              <a:gs pos="0">
                <a:srgbClr val="4EC576">
                  <a:alpha val="61000"/>
                </a:srgbClr>
              </a:gs>
              <a:gs pos="100000">
                <a:srgbClr val="399988"/>
              </a:gs>
            </a:gsLst>
            <a:lin ang="198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思源黑体 CN Regular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2"/>
          <p:cNvSpPr/>
          <p:nvPr/>
        </p:nvSpPr>
        <p:spPr>
          <a:xfrm>
            <a:off x="1503604" y="5889105"/>
            <a:ext cx="628142" cy="528576"/>
          </a:xfrm>
          <a:prstGeom prst="donut">
            <a:avLst>
              <a:gd name="adj" fmla="val 12268"/>
            </a:avLst>
          </a:prstGeom>
          <a:solidFill>
            <a:srgbClr val="38884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思源黑体 CN ExtraLight" panose="020B0200000000000000" charset="-122"/>
            </a:endParaRPr>
          </a:p>
        </p:txBody>
      </p:sp>
      <p:pic>
        <p:nvPicPr>
          <p:cNvPr id="21" name="13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784" y="23078"/>
            <a:ext cx="3933056" cy="4065827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r"/>
          </a:blipFill>
          <a:ln>
            <a:noFill/>
          </a:ln>
          <a:effectLst>
            <a:outerShdw blurRad="127000" dist="127000" dir="2700000" sx="102000" sy="102000" algn="ctr" rotWithShape="0">
              <a:srgbClr val="388840">
                <a:alpha val="10000"/>
              </a:srgbClr>
            </a:outerShdw>
          </a:effectLst>
        </p:spPr>
      </p:pic>
      <p:sp>
        <p:nvSpPr>
          <p:cNvPr id="22" name="14"/>
          <p:cNvSpPr/>
          <p:nvPr/>
        </p:nvSpPr>
        <p:spPr>
          <a:xfrm>
            <a:off x="836712" y="865844"/>
            <a:ext cx="1105168" cy="1111548"/>
          </a:xfrm>
          <a:prstGeom prst="ellipse">
            <a:avLst/>
          </a:prstGeom>
          <a:gradFill>
            <a:gsLst>
              <a:gs pos="0">
                <a:srgbClr val="43A34D"/>
              </a:gs>
              <a:gs pos="100000">
                <a:srgbClr val="388840"/>
              </a:gs>
            </a:gsLst>
            <a:lin ang="2700000" scaled="1"/>
          </a:gradFill>
          <a:ln w="127000">
            <a:solidFill>
              <a:schemeClr val="bg1"/>
            </a:solidFill>
          </a:ln>
          <a:effectLst>
            <a:outerShdw blurRad="127000" dist="127000" dir="2700000" algn="ctr" rotWithShape="0">
              <a:srgbClr val="38884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ExtraLight" panose="020B0200000000000000" charset="-122"/>
            </a:endParaRPr>
          </a:p>
        </p:txBody>
      </p:sp>
      <p:sp>
        <p:nvSpPr>
          <p:cNvPr id="25" name="16"/>
          <p:cNvSpPr/>
          <p:nvPr/>
        </p:nvSpPr>
        <p:spPr>
          <a:xfrm rot="10800000">
            <a:off x="-1036" y="7833319"/>
            <a:ext cx="4150116" cy="2084842"/>
          </a:xfrm>
          <a:custGeom>
            <a:avLst/>
            <a:gdLst>
              <a:gd name="connsiteX0" fmla="*/ 0 w 9585394"/>
              <a:gd name="connsiteY0" fmla="*/ 0 h 6261420"/>
              <a:gd name="connsiteX1" fmla="*/ 9585394 w 9585394"/>
              <a:gd name="connsiteY1" fmla="*/ 0 h 6261420"/>
              <a:gd name="connsiteX2" fmla="*/ 9585394 w 9585394"/>
              <a:gd name="connsiteY2" fmla="*/ 6261420 h 6261420"/>
              <a:gd name="connsiteX3" fmla="*/ 9496994 w 9585394"/>
              <a:gd name="connsiteY3" fmla="*/ 6124385 h 6261420"/>
              <a:gd name="connsiteX4" fmla="*/ 396942 w 9585394"/>
              <a:gd name="connsiteY4" fmla="*/ 22524 h 6261420"/>
              <a:gd name="connsiteX0-1" fmla="*/ 0 w 9585394"/>
              <a:gd name="connsiteY0-2" fmla="*/ 0 h 6261420"/>
              <a:gd name="connsiteX1-3" fmla="*/ 9585394 w 9585394"/>
              <a:gd name="connsiteY1-4" fmla="*/ 0 h 6261420"/>
              <a:gd name="connsiteX2-5" fmla="*/ 9585394 w 9585394"/>
              <a:gd name="connsiteY2-6" fmla="*/ 6261420 h 6261420"/>
              <a:gd name="connsiteX3-7" fmla="*/ 9496994 w 9585394"/>
              <a:gd name="connsiteY3-8" fmla="*/ 6124385 h 6261420"/>
              <a:gd name="connsiteX4-9" fmla="*/ 396942 w 9585394"/>
              <a:gd name="connsiteY4-10" fmla="*/ 22524 h 6261420"/>
              <a:gd name="connsiteX5" fmla="*/ 0 w 9585394"/>
              <a:gd name="connsiteY5" fmla="*/ 0 h 6261420"/>
              <a:gd name="connsiteX0-11" fmla="*/ 0 w 9585394"/>
              <a:gd name="connsiteY0-12" fmla="*/ 0 h 6261420"/>
              <a:gd name="connsiteX1-13" fmla="*/ 9585394 w 9585394"/>
              <a:gd name="connsiteY1-14" fmla="*/ 0 h 6261420"/>
              <a:gd name="connsiteX2-15" fmla="*/ 9585394 w 9585394"/>
              <a:gd name="connsiteY2-16" fmla="*/ 6261420 h 6261420"/>
              <a:gd name="connsiteX3-17" fmla="*/ 9496994 w 9585394"/>
              <a:gd name="connsiteY3-18" fmla="*/ 6124385 h 6261420"/>
              <a:gd name="connsiteX4-19" fmla="*/ 396942 w 9585394"/>
              <a:gd name="connsiteY4-20" fmla="*/ 22524 h 6261420"/>
              <a:gd name="connsiteX5-21" fmla="*/ 0 w 9585394"/>
              <a:gd name="connsiteY5-22" fmla="*/ 0 h 626142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9585394" h="6261420">
                <a:moveTo>
                  <a:pt x="0" y="0"/>
                </a:moveTo>
                <a:lnTo>
                  <a:pt x="9585394" y="0"/>
                </a:lnTo>
                <a:lnTo>
                  <a:pt x="9585394" y="6261420"/>
                </a:lnTo>
                <a:lnTo>
                  <a:pt x="9496994" y="6124385"/>
                </a:lnTo>
                <a:cubicBezTo>
                  <a:pt x="8309305" y="3300016"/>
                  <a:pt x="4444766" y="361088"/>
                  <a:pt x="396942" y="22524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95000">
                <a:srgbClr val="13960C"/>
              </a:gs>
              <a:gs pos="30000">
                <a:srgbClr val="018701"/>
              </a:gs>
              <a:gs pos="0">
                <a:srgbClr val="095107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思源黑体 CN ExtraLight" panose="020B0200000000000000" charset="-122"/>
            </a:endParaRPr>
          </a:p>
        </p:txBody>
      </p:sp>
      <p:sp>
        <p:nvSpPr>
          <p:cNvPr id="26" name="17"/>
          <p:cNvSpPr/>
          <p:nvPr/>
        </p:nvSpPr>
        <p:spPr>
          <a:xfrm rot="10800000">
            <a:off x="-1037" y="8443150"/>
            <a:ext cx="3637425" cy="1475009"/>
          </a:xfrm>
          <a:custGeom>
            <a:avLst/>
            <a:gdLst>
              <a:gd name="connsiteX0" fmla="*/ 394711 w 8401248"/>
              <a:gd name="connsiteY0" fmla="*/ 0 h 4429906"/>
              <a:gd name="connsiteX1" fmla="*/ 8401248 w 8401248"/>
              <a:gd name="connsiteY1" fmla="*/ 0 h 4429906"/>
              <a:gd name="connsiteX2" fmla="*/ 8401248 w 8401248"/>
              <a:gd name="connsiteY2" fmla="*/ 4429744 h 4429906"/>
              <a:gd name="connsiteX3" fmla="*/ 8401246 w 8401248"/>
              <a:gd name="connsiteY3" fmla="*/ 4429906 h 4429906"/>
              <a:gd name="connsiteX4" fmla="*/ 8247619 w 8401248"/>
              <a:gd name="connsiteY4" fmla="*/ 4164366 h 4429906"/>
              <a:gd name="connsiteX5" fmla="*/ 103520 w 8401248"/>
              <a:gd name="connsiteY5" fmla="*/ 29035 h 4429906"/>
              <a:gd name="connsiteX6" fmla="*/ 0 w 8401248"/>
              <a:gd name="connsiteY6" fmla="*/ 17028 h 4429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01248" h="4429906">
                <a:moveTo>
                  <a:pt x="394711" y="0"/>
                </a:moveTo>
                <a:lnTo>
                  <a:pt x="8401248" y="0"/>
                </a:lnTo>
                <a:lnTo>
                  <a:pt x="8401248" y="4429744"/>
                </a:lnTo>
                <a:lnTo>
                  <a:pt x="8401246" y="4429906"/>
                </a:lnTo>
                <a:lnTo>
                  <a:pt x="8247619" y="4164366"/>
                </a:lnTo>
                <a:cubicBezTo>
                  <a:pt x="6950602" y="2092650"/>
                  <a:pt x="3919853" y="512799"/>
                  <a:pt x="103520" y="29035"/>
                </a:cubicBezTo>
                <a:lnTo>
                  <a:pt x="0" y="17028"/>
                </a:lnTo>
                <a:close/>
              </a:path>
            </a:pathLst>
          </a:custGeom>
          <a:gradFill>
            <a:gsLst>
              <a:gs pos="36000">
                <a:srgbClr val="055C04"/>
              </a:gs>
              <a:gs pos="100000">
                <a:srgbClr val="018701"/>
              </a:gs>
              <a:gs pos="0">
                <a:srgbClr val="074206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思源黑体 CN ExtraLight" panose="020B0200000000000000" charset="-122"/>
            </a:endParaRPr>
          </a:p>
        </p:txBody>
      </p:sp>
      <p:sp>
        <p:nvSpPr>
          <p:cNvPr id="34" name="114"/>
          <p:cNvSpPr/>
          <p:nvPr/>
        </p:nvSpPr>
        <p:spPr>
          <a:xfrm>
            <a:off x="5351110" y="6931854"/>
            <a:ext cx="757029" cy="717089"/>
          </a:xfrm>
          <a:prstGeom prst="ellipse">
            <a:avLst/>
          </a:prstGeom>
          <a:solidFill>
            <a:srgbClr val="046A03"/>
          </a:solidFill>
          <a:ln w="127000">
            <a:solidFill>
              <a:schemeClr val="bg1"/>
            </a:solidFill>
          </a:ln>
          <a:effectLst>
            <a:outerShdw blurRad="127000" dist="127000" dir="2700000" algn="ctr" rotWithShape="0">
              <a:srgbClr val="38884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思源黑体 CN ExtraLight" panose="020B0200000000000000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3246" y="3440832"/>
            <a:ext cx="641213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 dirty="0" smtClean="0"/>
              <a:t>减轻不良影响的对策和措施</a:t>
            </a:r>
            <a:endParaRPr lang="zh-CN" altLang="en-US" sz="1500" b="1" dirty="0" smtClean="0"/>
          </a:p>
          <a:p>
            <a:endParaRPr lang="zh-CN" altLang="en-US" sz="1500" b="1" dirty="0" smtClean="0"/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en-US" sz="1500" b="1" dirty="0"/>
              <a:t>生态保护与修复措施</a:t>
            </a:r>
            <a:endParaRPr lang="zh-CN" altLang="en-US" sz="1500" b="1" dirty="0"/>
          </a:p>
          <a:p>
            <a:pPr indent="0">
              <a:buFont typeface="Wingdings" panose="05000000000000000000" pitchFamily="2" charset="2"/>
              <a:buNone/>
            </a:pPr>
            <a:r>
              <a:rPr lang="zh-CN" altLang="en-US" sz="1500" dirty="0"/>
              <a:t>建立生态补偿机制。将退耕还林与耕地保护政策结合，实施</a:t>
            </a:r>
            <a:r>
              <a:rPr lang="en-US" altLang="zh-CN" sz="1500" dirty="0"/>
              <a:t>“</a:t>
            </a:r>
            <a:r>
              <a:rPr lang="zh-CN" altLang="en-US" sz="1500" dirty="0"/>
              <a:t>山水林田湖草沙</a:t>
            </a:r>
            <a:r>
              <a:rPr lang="en-US" altLang="zh-CN" sz="1500" dirty="0"/>
              <a:t>”</a:t>
            </a:r>
            <a:r>
              <a:rPr lang="zh-CN" altLang="en-US" sz="1500" dirty="0"/>
              <a:t>综合治理，有效避免生态破坏。</a:t>
            </a:r>
            <a:endParaRPr lang="zh-CN" altLang="en-US" sz="1500" dirty="0"/>
          </a:p>
          <a:p>
            <a:pPr indent="0">
              <a:buFont typeface="Wingdings" panose="05000000000000000000" pitchFamily="2" charset="2"/>
              <a:buNone/>
            </a:pPr>
            <a:r>
              <a:rPr lang="zh-CN" altLang="en-US" sz="1500" dirty="0"/>
              <a:t>推广绿色建设模式：通过机修梯田、深翻旋耕、修建机耕路和田间作业路、栽植防护林等措施，实现生态保护和农业生产的双赢。</a:t>
            </a:r>
            <a:endParaRPr lang="zh-CN" altLang="en-US" sz="1500" dirty="0"/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en-US" sz="1500" dirty="0"/>
              <a:t>科学管理与监测措施</a:t>
            </a:r>
            <a:endParaRPr lang="zh-CN" altLang="en-US" sz="1500" dirty="0"/>
          </a:p>
          <a:p>
            <a:pPr indent="0">
              <a:buFont typeface="Wingdings" panose="05000000000000000000" pitchFamily="2" charset="2"/>
              <a:buNone/>
            </a:pPr>
            <a:r>
              <a:rPr lang="zh-CN" altLang="en-US" sz="1500" dirty="0"/>
              <a:t>构建数字监测平台。探索发展数字农业，建设农田管理大数据平台，实现全区高标准农田建设一张图，对耕地质量进行动态监管。</a:t>
            </a:r>
            <a:endParaRPr lang="zh-CN" altLang="en-US" sz="1500" dirty="0"/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en-US" sz="1500" b="1" dirty="0"/>
              <a:t>政策保障与制度建设</a:t>
            </a:r>
            <a:endParaRPr lang="zh-CN" altLang="en-US" sz="1500" b="1" dirty="0"/>
          </a:p>
          <a:p>
            <a:pPr indent="0">
              <a:buFont typeface="Wingdings" panose="05000000000000000000" pitchFamily="2" charset="2"/>
              <a:buNone/>
            </a:pPr>
            <a:r>
              <a:rPr lang="zh-CN" altLang="en-US" sz="1500" dirty="0"/>
              <a:t>完善管护机制：坚持谁收益、谁管理，加强封山禁牧，舍饲圈养，不让牲畜上山破坏坝埂。</a:t>
            </a:r>
            <a:endParaRPr lang="zh-CN" altLang="en-US" sz="1500" dirty="0"/>
          </a:p>
          <a:p>
            <a:pPr indent="0">
              <a:buFont typeface="Wingdings" panose="05000000000000000000" pitchFamily="2" charset="2"/>
              <a:buNone/>
            </a:pPr>
            <a:r>
              <a:rPr lang="zh-CN" altLang="en-US" sz="1500" dirty="0"/>
              <a:t>引导金融参与：引进人保财险公司对旱作高标准农田进行投保维护，巩固高标准农田建设成果。</a:t>
            </a:r>
            <a:endParaRPr lang="zh-CN" altLang="en-US" sz="1500" dirty="0"/>
          </a:p>
          <a:p>
            <a:pPr indent="0">
              <a:buFont typeface="Wingdings" panose="05000000000000000000" pitchFamily="2" charset="2"/>
              <a:buNone/>
            </a:pPr>
            <a:r>
              <a:rPr lang="zh-CN" altLang="en-US" sz="1500" dirty="0"/>
              <a:t>推广可降解材料。在当铺地满族乡等地推广全生物可降解地膜，减少传统地膜对土壤的污染风险。</a:t>
            </a:r>
            <a:endParaRPr lang="zh-CN" altLang="en-US" sz="1500" dirty="0"/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en-US" sz="1500" b="1" dirty="0"/>
              <a:t>宣传培训与意识提升</a:t>
            </a:r>
            <a:endParaRPr lang="zh-CN" altLang="en-US" sz="1500" b="1" dirty="0"/>
          </a:p>
          <a:p>
            <a:pPr indent="0">
              <a:buFont typeface="Wingdings" panose="05000000000000000000" pitchFamily="2" charset="2"/>
              <a:buNone/>
            </a:pPr>
            <a:r>
              <a:rPr lang="zh-CN" altLang="en-US" sz="1500" dirty="0"/>
              <a:t>加大宣传力度。提高农户环保意识，通过典型示范引领、高标准规划设计，确保生态优先理念落实。</a:t>
            </a:r>
            <a:endParaRPr lang="zh-CN" altLang="en-US" sz="1500" dirty="0"/>
          </a:p>
          <a:p>
            <a:pPr indent="0">
              <a:buFont typeface="Wingdings" panose="05000000000000000000" pitchFamily="2" charset="2"/>
              <a:buNone/>
            </a:pPr>
            <a:r>
              <a:rPr lang="zh-CN" altLang="en-US" sz="1500" dirty="0"/>
              <a:t>强化业务培训。提升管理人员专业水平，确保各项生态保护措施能够有效实施。</a:t>
            </a:r>
            <a:endParaRPr lang="zh-CN" altLang="en-US" sz="1500" dirty="0"/>
          </a:p>
        </p:txBody>
      </p:sp>
    </p:spTree>
  </p:cSld>
  <p:clrMapOvr>
    <a:masterClrMapping/>
  </p:clrMapOvr>
  <p:transition spd="med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2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2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2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2" grpId="0" bldLvl="0" animBg="1"/>
      <p:bldP spid="25" grpId="0" bldLvl="0" animBg="1"/>
      <p:bldP spid="26" grpId="0" bldLvl="0" animBg="1"/>
      <p:bldP spid="3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矩形 74"/>
          <p:cNvSpPr/>
          <p:nvPr/>
        </p:nvSpPr>
        <p:spPr>
          <a:xfrm rot="5400000">
            <a:off x="1001776" y="2885818"/>
            <a:ext cx="4824538" cy="6654645"/>
          </a:xfrm>
          <a:prstGeom prst="rect">
            <a:avLst/>
          </a:prstGeom>
          <a:gradFill>
            <a:gsLst>
              <a:gs pos="0">
                <a:srgbClr val="4EC576">
                  <a:alpha val="61000"/>
                </a:srgbClr>
              </a:gs>
              <a:gs pos="100000">
                <a:srgbClr val="399988"/>
              </a:gs>
            </a:gsLst>
            <a:lin ang="198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 sz="1350" kern="0">
              <a:solidFill>
                <a:srgbClr val="FFFFFF"/>
              </a:solidFill>
              <a:latin typeface="Arial" panose="020B0604020202020204"/>
              <a:ea typeface="思源黑体 CN Regular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266060" y="9580911"/>
            <a:ext cx="339664" cy="203490"/>
            <a:chOff x="5798420" y="3930025"/>
            <a:chExt cx="1747309" cy="407649"/>
          </a:xfrm>
          <a:solidFill>
            <a:srgbClr val="072C60"/>
          </a:solidFill>
        </p:grpSpPr>
        <p:sp>
          <p:nvSpPr>
            <p:cNvPr id="16" name="平行四边形 15"/>
            <p:cNvSpPr/>
            <p:nvPr/>
          </p:nvSpPr>
          <p:spPr>
            <a:xfrm>
              <a:off x="6200132" y="3930025"/>
              <a:ext cx="542174" cy="407649"/>
            </a:xfrm>
            <a:prstGeom prst="parallelogram">
              <a:avLst>
                <a:gd name="adj" fmla="val 60516"/>
              </a:avLst>
            </a:prstGeom>
            <a:gradFill>
              <a:gsLst>
                <a:gs pos="0">
                  <a:srgbClr val="4EC576">
                    <a:alpha val="61000"/>
                  </a:srgbClr>
                </a:gs>
                <a:gs pos="100000">
                  <a:srgbClr val="399988"/>
                </a:gs>
              </a:gsLst>
              <a:lin ang="19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sz="1350" kern="0">
                <a:solidFill>
                  <a:srgbClr val="FFFFFF"/>
                </a:solidFill>
                <a:latin typeface="Arial" panose="020B0604020202020204"/>
                <a:ea typeface="思源黑体 CN Regular"/>
              </a:endParaRPr>
            </a:p>
          </p:txBody>
        </p:sp>
        <p:sp>
          <p:nvSpPr>
            <p:cNvPr id="17" name="平行四边形 16"/>
            <p:cNvSpPr/>
            <p:nvPr/>
          </p:nvSpPr>
          <p:spPr>
            <a:xfrm>
              <a:off x="6601844" y="3930025"/>
              <a:ext cx="542174" cy="407649"/>
            </a:xfrm>
            <a:prstGeom prst="parallelogram">
              <a:avLst>
                <a:gd name="adj" fmla="val 60516"/>
              </a:avLst>
            </a:prstGeom>
            <a:gradFill>
              <a:gsLst>
                <a:gs pos="0">
                  <a:srgbClr val="4EC576">
                    <a:alpha val="61000"/>
                  </a:srgbClr>
                </a:gs>
                <a:gs pos="100000">
                  <a:srgbClr val="399988"/>
                </a:gs>
              </a:gsLst>
              <a:lin ang="19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sz="1350" kern="0">
                <a:solidFill>
                  <a:srgbClr val="FFFFFF"/>
                </a:solidFill>
                <a:latin typeface="Arial" panose="020B0604020202020204"/>
                <a:ea typeface="思源黑体 CN Regular"/>
              </a:endParaRPr>
            </a:p>
          </p:txBody>
        </p:sp>
        <p:sp>
          <p:nvSpPr>
            <p:cNvPr id="18" name="平行四边形 17"/>
            <p:cNvSpPr/>
            <p:nvPr/>
          </p:nvSpPr>
          <p:spPr>
            <a:xfrm>
              <a:off x="7003556" y="3930025"/>
              <a:ext cx="542173" cy="407649"/>
            </a:xfrm>
            <a:prstGeom prst="parallelogram">
              <a:avLst>
                <a:gd name="adj" fmla="val 60516"/>
              </a:avLst>
            </a:prstGeom>
            <a:gradFill>
              <a:gsLst>
                <a:gs pos="0">
                  <a:srgbClr val="4EC576">
                    <a:alpha val="61000"/>
                  </a:srgbClr>
                </a:gs>
                <a:gs pos="100000">
                  <a:srgbClr val="399988"/>
                </a:gs>
              </a:gsLst>
              <a:lin ang="19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sz="1350" kern="0">
                <a:solidFill>
                  <a:srgbClr val="FFFFFF"/>
                </a:solidFill>
                <a:latin typeface="Arial" panose="020B0604020202020204"/>
                <a:ea typeface="思源黑体 CN Regular"/>
              </a:endParaRPr>
            </a:p>
          </p:txBody>
        </p:sp>
        <p:sp>
          <p:nvSpPr>
            <p:cNvPr id="20" name="平行四边形 19"/>
            <p:cNvSpPr/>
            <p:nvPr/>
          </p:nvSpPr>
          <p:spPr>
            <a:xfrm>
              <a:off x="5798420" y="3930025"/>
              <a:ext cx="542174" cy="407649"/>
            </a:xfrm>
            <a:prstGeom prst="parallelogram">
              <a:avLst>
                <a:gd name="adj" fmla="val 60516"/>
              </a:avLst>
            </a:prstGeom>
            <a:gradFill>
              <a:gsLst>
                <a:gs pos="0">
                  <a:srgbClr val="4EC576">
                    <a:alpha val="61000"/>
                  </a:srgbClr>
                </a:gs>
                <a:gs pos="100000">
                  <a:srgbClr val="399988"/>
                </a:gs>
              </a:gsLst>
              <a:lin ang="19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zh-CN" altLang="en-US" sz="1350" kern="0">
                <a:solidFill>
                  <a:srgbClr val="FFFFFF"/>
                </a:solidFill>
                <a:latin typeface="Arial" panose="020B0604020202020204"/>
                <a:ea typeface="思源黑体 CN Regular"/>
              </a:endParaRPr>
            </a:p>
          </p:txBody>
        </p:sp>
      </p:grpSp>
      <p:cxnSp>
        <p:nvCxnSpPr>
          <p:cNvPr id="35" name="直接连接符 34"/>
          <p:cNvCxnSpPr/>
          <p:nvPr/>
        </p:nvCxnSpPr>
        <p:spPr>
          <a:xfrm>
            <a:off x="1" y="9724586"/>
            <a:ext cx="6161485" cy="0"/>
          </a:xfrm>
          <a:prstGeom prst="line">
            <a:avLst/>
          </a:prstGeom>
          <a:ln w="15875">
            <a:solidFill>
              <a:srgbClr val="01A0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本框 52"/>
          <p:cNvSpPr txBox="1"/>
          <p:nvPr/>
        </p:nvSpPr>
        <p:spPr>
          <a:xfrm>
            <a:off x="86722" y="77686"/>
            <a:ext cx="27571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汉仪旗黑X1-65W" panose="00020600040101010101" pitchFamily="18" charset="-122"/>
                <a:ea typeface="汉仪旗黑X1-65W" panose="00020600040101010101" pitchFamily="18" charset="-122"/>
                <a:sym typeface="汉仪旗黑X1-65W" panose="00020600040101010101" pitchFamily="18" charset="-122"/>
              </a:rPr>
              <a:t>九、保障措施</a:t>
            </a:r>
            <a:endParaRPr lang="zh-CN" altLang="en-US" sz="2400" dirty="0">
              <a:latin typeface="汉仪旗黑X1-65W" panose="00020600040101010101" pitchFamily="18" charset="-122"/>
              <a:ea typeface="汉仪旗黑X1-65W" panose="00020600040101010101" pitchFamily="18" charset="-122"/>
              <a:sym typeface="汉仪旗黑X1-65W" panose="00020600040101010101" pitchFamily="18" charset="-122"/>
            </a:endParaRPr>
          </a:p>
        </p:txBody>
      </p:sp>
      <p:sp>
        <p:nvSpPr>
          <p:cNvPr id="41" name="平行四边形 40"/>
          <p:cNvSpPr/>
          <p:nvPr/>
        </p:nvSpPr>
        <p:spPr>
          <a:xfrm rot="547450">
            <a:off x="73135" y="1840765"/>
            <a:ext cx="3528392" cy="1203937"/>
          </a:xfrm>
          <a:prstGeom prst="parallelogram">
            <a:avLst>
              <a:gd name="adj" fmla="val 60516"/>
            </a:avLst>
          </a:prstGeom>
          <a:solidFill>
            <a:srgbClr val="017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6" name="平行四边形 55"/>
          <p:cNvSpPr/>
          <p:nvPr/>
        </p:nvSpPr>
        <p:spPr>
          <a:xfrm rot="547450">
            <a:off x="3268511" y="1840765"/>
            <a:ext cx="3528393" cy="1203937"/>
          </a:xfrm>
          <a:prstGeom prst="parallelogram">
            <a:avLst>
              <a:gd name="adj" fmla="val 60516"/>
            </a:avLst>
          </a:prstGeom>
          <a:solidFill>
            <a:srgbClr val="017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5" name="TextBox 64"/>
          <p:cNvSpPr txBox="1"/>
          <p:nvPr/>
        </p:nvSpPr>
        <p:spPr>
          <a:xfrm rot="547450">
            <a:off x="541187" y="2041452"/>
            <a:ext cx="25922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bg1"/>
                </a:solidFill>
                <a:latin typeface="汉仪旗黑X1-75W" panose="00020600040101010101" pitchFamily="18" charset="-122"/>
                <a:ea typeface="汉仪旗黑X1-75W" panose="00020600040101010101" pitchFamily="18" charset="-122"/>
              </a:defRPr>
            </a:lvl1pPr>
          </a:lstStyle>
          <a:p>
            <a:r>
              <a:rPr lang="zh-CN" altLang="zh-CN" dirty="0"/>
              <a:t>压紧压实各级耕地保护主体</a:t>
            </a:r>
            <a:r>
              <a:rPr lang="zh-CN" altLang="zh-CN" dirty="0" smtClean="0"/>
              <a:t>责任</a:t>
            </a:r>
            <a:endParaRPr lang="en-US" altLang="zh-CN" dirty="0"/>
          </a:p>
        </p:txBody>
      </p:sp>
      <p:sp>
        <p:nvSpPr>
          <p:cNvPr id="66" name="TextBox 65"/>
          <p:cNvSpPr txBox="1"/>
          <p:nvPr/>
        </p:nvSpPr>
        <p:spPr>
          <a:xfrm rot="547450">
            <a:off x="3772568" y="1976564"/>
            <a:ext cx="26642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bg1"/>
                </a:solidFill>
                <a:latin typeface="汉仪旗黑X1-75W" panose="00020600040101010101" pitchFamily="18" charset="-122"/>
                <a:ea typeface="汉仪旗黑X1-75W" panose="00020600040101010101" pitchFamily="18" charset="-122"/>
              </a:defRPr>
            </a:lvl1pPr>
          </a:lstStyle>
          <a:p>
            <a:r>
              <a:rPr lang="zh-CN" altLang="zh-CN" dirty="0"/>
              <a:t>强化落实耕地保护部门共同</a:t>
            </a:r>
            <a:r>
              <a:rPr lang="zh-CN" altLang="zh-CN" dirty="0" smtClean="0"/>
              <a:t>责任</a:t>
            </a:r>
            <a:endParaRPr lang="zh-CN" altLang="zh-CN" dirty="0"/>
          </a:p>
        </p:txBody>
      </p:sp>
      <p:grpSp>
        <p:nvGrpSpPr>
          <p:cNvPr id="67" name="组合 66"/>
          <p:cNvGrpSpPr/>
          <p:nvPr/>
        </p:nvGrpSpPr>
        <p:grpSpPr>
          <a:xfrm>
            <a:off x="1" y="546654"/>
            <a:ext cx="2984143" cy="50423"/>
            <a:chOff x="5798420" y="3930025"/>
            <a:chExt cx="1747309" cy="407649"/>
          </a:xfrm>
          <a:solidFill>
            <a:srgbClr val="072C60"/>
          </a:solidFill>
        </p:grpSpPr>
        <p:sp>
          <p:nvSpPr>
            <p:cNvPr id="68" name="平行四边形 67"/>
            <p:cNvSpPr/>
            <p:nvPr/>
          </p:nvSpPr>
          <p:spPr>
            <a:xfrm>
              <a:off x="6200132" y="3930025"/>
              <a:ext cx="542174" cy="407649"/>
            </a:xfrm>
            <a:prstGeom prst="parallelogram">
              <a:avLst>
                <a:gd name="adj" fmla="val 60516"/>
              </a:avLst>
            </a:prstGeom>
            <a:gradFill>
              <a:gsLst>
                <a:gs pos="0">
                  <a:srgbClr val="4EC576">
                    <a:alpha val="61000"/>
                  </a:srgbClr>
                </a:gs>
                <a:gs pos="100000">
                  <a:srgbClr val="399988"/>
                </a:gs>
              </a:gsLst>
              <a:lin ang="19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 CN Regular"/>
                <a:cs typeface="+mn-cs"/>
              </a:endParaRPr>
            </a:p>
          </p:txBody>
        </p:sp>
        <p:sp>
          <p:nvSpPr>
            <p:cNvPr id="69" name="平行四边形 68"/>
            <p:cNvSpPr/>
            <p:nvPr/>
          </p:nvSpPr>
          <p:spPr>
            <a:xfrm>
              <a:off x="6601844" y="3930025"/>
              <a:ext cx="542174" cy="407649"/>
            </a:xfrm>
            <a:prstGeom prst="parallelogram">
              <a:avLst>
                <a:gd name="adj" fmla="val 60516"/>
              </a:avLst>
            </a:prstGeom>
            <a:gradFill>
              <a:gsLst>
                <a:gs pos="0">
                  <a:srgbClr val="4EC576">
                    <a:alpha val="61000"/>
                  </a:srgbClr>
                </a:gs>
                <a:gs pos="100000">
                  <a:srgbClr val="399988"/>
                </a:gs>
              </a:gsLst>
              <a:lin ang="19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 CN Regular"/>
                <a:cs typeface="+mn-cs"/>
              </a:endParaRPr>
            </a:p>
          </p:txBody>
        </p:sp>
        <p:sp>
          <p:nvSpPr>
            <p:cNvPr id="70" name="平行四边形 69"/>
            <p:cNvSpPr/>
            <p:nvPr/>
          </p:nvSpPr>
          <p:spPr>
            <a:xfrm>
              <a:off x="7003556" y="3930025"/>
              <a:ext cx="542173" cy="407649"/>
            </a:xfrm>
            <a:prstGeom prst="parallelogram">
              <a:avLst>
                <a:gd name="adj" fmla="val 60516"/>
              </a:avLst>
            </a:prstGeom>
            <a:gradFill>
              <a:gsLst>
                <a:gs pos="0">
                  <a:srgbClr val="4EC576">
                    <a:alpha val="61000"/>
                  </a:srgbClr>
                </a:gs>
                <a:gs pos="100000">
                  <a:srgbClr val="399988"/>
                </a:gs>
              </a:gsLst>
              <a:lin ang="19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 CN Regular"/>
                <a:cs typeface="+mn-cs"/>
              </a:endParaRPr>
            </a:p>
          </p:txBody>
        </p:sp>
        <p:sp>
          <p:nvSpPr>
            <p:cNvPr id="71" name="平行四边形 70"/>
            <p:cNvSpPr/>
            <p:nvPr/>
          </p:nvSpPr>
          <p:spPr>
            <a:xfrm>
              <a:off x="5798420" y="3930025"/>
              <a:ext cx="542174" cy="407649"/>
            </a:xfrm>
            <a:prstGeom prst="parallelogram">
              <a:avLst>
                <a:gd name="adj" fmla="val 60516"/>
              </a:avLst>
            </a:prstGeom>
            <a:gradFill>
              <a:gsLst>
                <a:gs pos="0">
                  <a:srgbClr val="4EC576">
                    <a:alpha val="61000"/>
                  </a:srgbClr>
                </a:gs>
                <a:gs pos="100000">
                  <a:srgbClr val="399988"/>
                </a:gs>
              </a:gsLst>
              <a:lin ang="198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思源黑体 CN Regular"/>
                <a:cs typeface="+mn-cs"/>
              </a:endParaRPr>
            </a:p>
          </p:txBody>
        </p:sp>
      </p:grpSp>
      <p:sp>
        <p:nvSpPr>
          <p:cNvPr id="72" name="Freeform 21"/>
          <p:cNvSpPr/>
          <p:nvPr/>
        </p:nvSpPr>
        <p:spPr>
          <a:xfrm>
            <a:off x="2466241" y="0"/>
            <a:ext cx="2664296" cy="386949"/>
          </a:xfrm>
          <a:custGeom>
            <a:avLst/>
            <a:gdLst>
              <a:gd name="connsiteX0" fmla="*/ 384719 w 3463046"/>
              <a:gd name="connsiteY0" fmla="*/ 0 h 769438"/>
              <a:gd name="connsiteX1" fmla="*/ 3251144 w 3463046"/>
              <a:gd name="connsiteY1" fmla="*/ 0 h 769438"/>
              <a:gd name="connsiteX2" fmla="*/ 3463046 w 3463046"/>
              <a:gd name="connsiteY2" fmla="*/ 423804 h 769438"/>
              <a:gd name="connsiteX3" fmla="*/ 3463046 w 3463046"/>
              <a:gd name="connsiteY3" fmla="*/ 509711 h 769438"/>
              <a:gd name="connsiteX4" fmla="*/ 3203319 w 3463046"/>
              <a:gd name="connsiteY4" fmla="*/ 769438 h 769438"/>
              <a:gd name="connsiteX5" fmla="*/ 0 w 3463046"/>
              <a:gd name="connsiteY5" fmla="*/ 769438 h 769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63046" h="769438">
                <a:moveTo>
                  <a:pt x="384719" y="0"/>
                </a:moveTo>
                <a:lnTo>
                  <a:pt x="3251144" y="0"/>
                </a:lnTo>
                <a:lnTo>
                  <a:pt x="3463046" y="423804"/>
                </a:lnTo>
                <a:lnTo>
                  <a:pt x="3463046" y="509711"/>
                </a:lnTo>
                <a:cubicBezTo>
                  <a:pt x="3463046" y="653154"/>
                  <a:pt x="3346762" y="769438"/>
                  <a:pt x="3203319" y="769438"/>
                </a:cubicBezTo>
                <a:lnTo>
                  <a:pt x="0" y="769438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61000"/>
                </a:schemeClr>
              </a:gs>
              <a:gs pos="100000">
                <a:schemeClr val="accent4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3" name="Freeform 21"/>
          <p:cNvSpPr/>
          <p:nvPr/>
        </p:nvSpPr>
        <p:spPr>
          <a:xfrm>
            <a:off x="3836033" y="151791"/>
            <a:ext cx="2664296" cy="386949"/>
          </a:xfrm>
          <a:custGeom>
            <a:avLst/>
            <a:gdLst>
              <a:gd name="connsiteX0" fmla="*/ 384719 w 3463046"/>
              <a:gd name="connsiteY0" fmla="*/ 0 h 769438"/>
              <a:gd name="connsiteX1" fmla="*/ 3251144 w 3463046"/>
              <a:gd name="connsiteY1" fmla="*/ 0 h 769438"/>
              <a:gd name="connsiteX2" fmla="*/ 3463046 w 3463046"/>
              <a:gd name="connsiteY2" fmla="*/ 423804 h 769438"/>
              <a:gd name="connsiteX3" fmla="*/ 3463046 w 3463046"/>
              <a:gd name="connsiteY3" fmla="*/ 509711 h 769438"/>
              <a:gd name="connsiteX4" fmla="*/ 3203319 w 3463046"/>
              <a:gd name="connsiteY4" fmla="*/ 769438 h 769438"/>
              <a:gd name="connsiteX5" fmla="*/ 0 w 3463046"/>
              <a:gd name="connsiteY5" fmla="*/ 769438 h 769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63046" h="769438">
                <a:moveTo>
                  <a:pt x="384719" y="0"/>
                </a:moveTo>
                <a:lnTo>
                  <a:pt x="3251144" y="0"/>
                </a:lnTo>
                <a:lnTo>
                  <a:pt x="3463046" y="423804"/>
                </a:lnTo>
                <a:lnTo>
                  <a:pt x="3463046" y="509711"/>
                </a:lnTo>
                <a:cubicBezTo>
                  <a:pt x="3463046" y="653154"/>
                  <a:pt x="3346762" y="769438"/>
                  <a:pt x="3203319" y="769438"/>
                </a:cubicBezTo>
                <a:lnTo>
                  <a:pt x="0" y="769438"/>
                </a:lnTo>
                <a:close/>
              </a:path>
            </a:pathLst>
          </a:custGeom>
          <a:gradFill>
            <a:gsLst>
              <a:gs pos="0">
                <a:srgbClr val="4EC576">
                  <a:alpha val="61000"/>
                </a:srgbClr>
              </a:gs>
              <a:gs pos="100000">
                <a:srgbClr val="399988"/>
              </a:gs>
            </a:gsLst>
            <a:lin ang="198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思源黑体 CN Regular"/>
              <a:cs typeface="+mn-cs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097175" y="4219216"/>
            <a:ext cx="3568882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20090">
              <a:lnSpc>
                <a:spcPct val="150000"/>
              </a:lnSpc>
            </a:pPr>
            <a:r>
              <a:rPr lang="zh-CN" altLang="zh-CN" b="1" dirty="0"/>
              <a:t>组织</a:t>
            </a:r>
            <a:r>
              <a:rPr lang="zh-CN" altLang="zh-CN" b="1" dirty="0" smtClean="0"/>
              <a:t>保障</a:t>
            </a:r>
            <a:endParaRPr lang="en-US" altLang="zh-CN" b="1" dirty="0" smtClean="0"/>
          </a:p>
          <a:p>
            <a:pPr indent="720090">
              <a:lnSpc>
                <a:spcPct val="150000"/>
              </a:lnSpc>
            </a:pPr>
            <a:r>
              <a:rPr lang="zh-CN" altLang="zh-CN" dirty="0"/>
              <a:t>按照“属地管理、分级负责、全面覆盖、责任到人”的原则，各级党委和政府要切实扛起耕地保护责任，研究部署方案，抓紧落实具体工作，确保制度执行到位、人员安排到位、资源配置到位、体系构建到位、监督考核到位。 </a:t>
            </a:r>
            <a:endParaRPr lang="zh-CN" altLang="zh-CN" dirty="0"/>
          </a:p>
          <a:p>
            <a:endParaRPr lang="zh-CN" altLang="zh-CN" sz="2000" b="1" dirty="0"/>
          </a:p>
        </p:txBody>
      </p:sp>
      <p:pic>
        <p:nvPicPr>
          <p:cNvPr id="77" name="图片 76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22525" y="4219215"/>
            <a:ext cx="2578982" cy="3816471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2334</Words>
  <Application>WPS 演示</Application>
  <PresentationFormat>A4 纸张(210x297 毫米)</PresentationFormat>
  <Paragraphs>114</Paragraphs>
  <Slides>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21" baseType="lpstr">
      <vt:lpstr>Arial</vt:lpstr>
      <vt:lpstr>宋体</vt:lpstr>
      <vt:lpstr>Wingdings</vt:lpstr>
      <vt:lpstr>Wingdings</vt:lpstr>
      <vt:lpstr>Arial</vt:lpstr>
      <vt:lpstr>思源黑体 CN Regular</vt:lpstr>
      <vt:lpstr>Calibri</vt:lpstr>
      <vt:lpstr>微软雅黑</vt:lpstr>
      <vt:lpstr>思源黑体 CN ExtraLight</vt:lpstr>
      <vt:lpstr>黑体</vt:lpstr>
      <vt:lpstr>Arial Unicode MS</vt:lpstr>
      <vt:lpstr>汉仪旗黑X1-65W</vt:lpstr>
      <vt:lpstr>汉仪旗黑X1-75W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GAGA</dc:creator>
  <cp:lastModifiedBy>Miss~ 宁</cp:lastModifiedBy>
  <cp:revision>194</cp:revision>
  <dcterms:created xsi:type="dcterms:W3CDTF">2025-12-04T02:42:00Z</dcterms:created>
  <dcterms:modified xsi:type="dcterms:W3CDTF">2025-12-12T08:34:58Z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D7A3E93B228E41818D5886A11D9629F3_13</vt:lpwstr>
  </property>
  <property fmtid="{D5CDD505-2E9C-101B-9397-08002B2CF9AE}" pid="3" name="KSOProductBuildVer">
    <vt:lpwstr>2052-12.1.0.24034</vt:lpwstr>
  </property>
</Properties>
</file>