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7"/>
  </p:notesMasterIdLst>
  <p:sldIdLst>
    <p:sldId id="306" r:id="rId4"/>
    <p:sldId id="309" r:id="rId5"/>
    <p:sldId id="310" r:id="rId6"/>
  </p:sldIdLst>
  <p:sldSz cx="6858000" cy="9906000" type="A4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17" userDrawn="1">
          <p15:clr>
            <a:srgbClr val="A4A3A4"/>
          </p15:clr>
        </p15:guide>
        <p15:guide id="2" pos="21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712B"/>
    <a:srgbClr val="D8F8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828" autoAdjust="0"/>
  </p:normalViewPr>
  <p:slideViewPr>
    <p:cSldViewPr showGuides="1">
      <p:cViewPr varScale="1">
        <p:scale>
          <a:sx n="57" d="100"/>
          <a:sy n="57" d="100"/>
        </p:scale>
        <p:origin x="-2630" y="-106"/>
      </p:cViewPr>
      <p:guideLst>
        <p:guide orient="horz" pos="3217"/>
        <p:guide pos="212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viewProps" Target="viewProps.xml"/><Relationship Id="rId8" Type="http://schemas.openxmlformats.org/officeDocument/2006/relationships/presProps" Target="presProps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474820-91D9-446F-88B2-0EF0B7D1049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685800"/>
            <a:ext cx="23749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3C37AD-3755-4C75-A68C-CB753DECA9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74336" y="1320906"/>
            <a:ext cx="5512128" cy="371309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74336" y="5143203"/>
            <a:ext cx="5512128" cy="2126968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 spc="200">
                <a:uFillTx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342232" y="1118089"/>
            <a:ext cx="6172287" cy="792022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74336" y="3588281"/>
            <a:ext cx="5512128" cy="1471716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45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674336" y="5143204"/>
            <a:ext cx="5512128" cy="681253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18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Tm="3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57250" y="1621191"/>
            <a:ext cx="5143500" cy="3448756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40423-A3EE-4480-AFC3-782C5C52D9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1D475-FB1C-4B98-A3C6-1910C358DD5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40423-A3EE-4480-AFC3-782C5C52D9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1D475-FB1C-4B98-A3C6-1910C358DD5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916" y="2469622"/>
            <a:ext cx="5915025" cy="412062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467916" y="6629225"/>
            <a:ext cx="5915025" cy="21669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40423-A3EE-4480-AFC3-782C5C52D9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1D475-FB1C-4B98-A3C6-1910C358DD5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40423-A3EE-4480-AFC3-782C5C52D9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1D475-FB1C-4B98-A3C6-1910C358DD5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81" y="527404"/>
            <a:ext cx="5915025" cy="191470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40423-A3EE-4480-AFC3-782C5C52D9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1D475-FB1C-4B98-A3C6-1910C358DD5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40423-A3EE-4480-AFC3-782C5C52D9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1D475-FB1C-4B98-A3C6-1910C358DD5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40423-A3EE-4480-AFC3-782C5C52D9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1D475-FB1C-4B98-A3C6-1910C358DD5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2230" y="878870"/>
            <a:ext cx="6170262" cy="1019279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42230" y="2152970"/>
            <a:ext cx="6170262" cy="6874939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3" cy="2311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2915543" y="1426281"/>
            <a:ext cx="3471863" cy="703968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472381" y="2971800"/>
            <a:ext cx="2211883" cy="550562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40423-A3EE-4480-AFC3-782C5C52D9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1D475-FB1C-4B98-A3C6-1910C358DD5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3" cy="2311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915543" y="1426281"/>
            <a:ext cx="3471863" cy="70396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472381" y="2971800"/>
            <a:ext cx="2211883" cy="550562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40423-A3EE-4480-AFC3-782C5C52D9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1D475-FB1C-4B98-A3C6-1910C358DD5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40423-A3EE-4480-AFC3-782C5C52D9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1D475-FB1C-4B98-A3C6-1910C358DD5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4907756" y="527403"/>
            <a:ext cx="1478756" cy="839487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471487" y="527403"/>
            <a:ext cx="4350544" cy="839487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40423-A3EE-4480-AFC3-782C5C52D9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1D475-FB1C-4B98-A3C6-1910C358DD5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119841" y="5559236"/>
            <a:ext cx="4370012" cy="1107687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119841" y="6666922"/>
            <a:ext cx="4370012" cy="1253298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2230" y="878870"/>
            <a:ext cx="6170262" cy="1019279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342231" y="2168571"/>
            <a:ext cx="2911991" cy="6859337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606578" y="2168571"/>
            <a:ext cx="2911991" cy="6859337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2230" y="878870"/>
            <a:ext cx="6170262" cy="1019279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342232" y="2064562"/>
            <a:ext cx="3005143" cy="551243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42232" y="2678209"/>
            <a:ext cx="3005143" cy="6349697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3507660" y="2053769"/>
            <a:ext cx="3005143" cy="551243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3507660" y="2678209"/>
            <a:ext cx="3005143" cy="6349697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2230" y="878870"/>
            <a:ext cx="6170262" cy="1019279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342190" y="2246454"/>
            <a:ext cx="2943624" cy="6656803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3572152" y="2246577"/>
            <a:ext cx="2940342" cy="6656521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5757156" y="1320904"/>
            <a:ext cx="587258" cy="7264969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1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514357" y="1320904"/>
            <a:ext cx="5157748" cy="7264969"/>
          </a:xfrm>
        </p:spPr>
        <p:txBody>
          <a:bodyPr vert="eaVert" lIns="46800" tIns="46800" rIns="46800" bIns="46800"/>
          <a:lstStyle>
            <a:lvl1pPr marL="171450" indent="-171450">
              <a:spcAft>
                <a:spcPts val="1000"/>
              </a:spcAft>
              <a:defRPr spc="300"/>
            </a:lvl1pPr>
            <a:lvl2pPr marL="514350" indent="-171450">
              <a:defRPr spc="300"/>
            </a:lvl2pPr>
            <a:lvl3pPr marL="857250" indent="-171450">
              <a:defRPr spc="300"/>
            </a:lvl3pPr>
            <a:lvl4pPr marL="1200150" indent="-171450">
              <a:defRPr spc="300"/>
            </a:lvl4pPr>
            <a:lvl5pPr marL="1543050" indent="-17145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342230" y="878870"/>
            <a:ext cx="6170262" cy="1019279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342230" y="2152970"/>
            <a:ext cx="6170262" cy="6874939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344257" y="9121514"/>
            <a:ext cx="1518771" cy="457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7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2315284" y="9121514"/>
            <a:ext cx="2227532" cy="457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7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4993723" y="9121514"/>
            <a:ext cx="1518771" cy="457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7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207135" algn="l"/>
          <a:tab pos="1207135" algn="l"/>
          <a:tab pos="1207135" algn="l"/>
          <a:tab pos="1207135" algn="l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71488" y="527404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488" y="9181395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40423-A3EE-4480-AFC3-782C5C52D9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271713" y="9181395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843463" y="9181395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1D475-FB1C-4B98-A3C6-1910C358DD5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6266060" y="9580911"/>
            <a:ext cx="339664" cy="203490"/>
            <a:chOff x="5798420" y="3930025"/>
            <a:chExt cx="1747309" cy="407649"/>
          </a:xfrm>
          <a:solidFill>
            <a:schemeClr val="bg1"/>
          </a:solidFill>
        </p:grpSpPr>
        <p:sp>
          <p:nvSpPr>
            <p:cNvPr id="16" name="平行四边形 15"/>
            <p:cNvSpPr/>
            <p:nvPr/>
          </p:nvSpPr>
          <p:spPr>
            <a:xfrm>
              <a:off x="6200132" y="3930025"/>
              <a:ext cx="542174" cy="407649"/>
            </a:xfrm>
            <a:prstGeom prst="parallelogram">
              <a:avLst>
                <a:gd name="adj" fmla="val 60516"/>
              </a:avLst>
            </a:prstGeom>
            <a:gradFill>
              <a:gsLst>
                <a:gs pos="0">
                  <a:srgbClr val="4EC576">
                    <a:alpha val="61000"/>
                  </a:srgbClr>
                </a:gs>
                <a:gs pos="100000">
                  <a:srgbClr val="399988"/>
                </a:gs>
              </a:gsLst>
              <a:lin ang="19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sz="1350" kern="0">
                <a:solidFill>
                  <a:srgbClr val="FFFFFF"/>
                </a:solidFill>
                <a:latin typeface="Arial" panose="020B0604020202020204"/>
                <a:ea typeface="思源黑体 CN Regular"/>
              </a:endParaRPr>
            </a:p>
          </p:txBody>
        </p:sp>
        <p:sp>
          <p:nvSpPr>
            <p:cNvPr id="17" name="平行四边形 16"/>
            <p:cNvSpPr/>
            <p:nvPr/>
          </p:nvSpPr>
          <p:spPr>
            <a:xfrm>
              <a:off x="6601844" y="3930025"/>
              <a:ext cx="542174" cy="407649"/>
            </a:xfrm>
            <a:prstGeom prst="parallelogram">
              <a:avLst>
                <a:gd name="adj" fmla="val 60516"/>
              </a:avLst>
            </a:prstGeom>
            <a:gradFill>
              <a:gsLst>
                <a:gs pos="0">
                  <a:srgbClr val="4EC576">
                    <a:alpha val="61000"/>
                  </a:srgbClr>
                </a:gs>
                <a:gs pos="100000">
                  <a:srgbClr val="399988"/>
                </a:gs>
              </a:gsLst>
              <a:lin ang="19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sz="1350" kern="0">
                <a:solidFill>
                  <a:srgbClr val="FFFFFF"/>
                </a:solidFill>
                <a:latin typeface="Arial" panose="020B0604020202020204"/>
                <a:ea typeface="思源黑体 CN Regular"/>
              </a:endParaRPr>
            </a:p>
          </p:txBody>
        </p:sp>
        <p:sp>
          <p:nvSpPr>
            <p:cNvPr id="18" name="平行四边形 17"/>
            <p:cNvSpPr/>
            <p:nvPr/>
          </p:nvSpPr>
          <p:spPr>
            <a:xfrm>
              <a:off x="7003556" y="3930025"/>
              <a:ext cx="542173" cy="407649"/>
            </a:xfrm>
            <a:prstGeom prst="parallelogram">
              <a:avLst>
                <a:gd name="adj" fmla="val 60516"/>
              </a:avLst>
            </a:prstGeom>
            <a:gradFill>
              <a:gsLst>
                <a:gs pos="0">
                  <a:srgbClr val="4EC576">
                    <a:alpha val="61000"/>
                  </a:srgbClr>
                </a:gs>
                <a:gs pos="100000">
                  <a:srgbClr val="399988"/>
                </a:gs>
              </a:gsLst>
              <a:lin ang="19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sz="1350" kern="0">
                <a:solidFill>
                  <a:srgbClr val="FFFFFF"/>
                </a:solidFill>
                <a:latin typeface="Arial" panose="020B0604020202020204"/>
                <a:ea typeface="思源黑体 CN Regular"/>
              </a:endParaRPr>
            </a:p>
          </p:txBody>
        </p:sp>
        <p:sp>
          <p:nvSpPr>
            <p:cNvPr id="20" name="平行四边形 19"/>
            <p:cNvSpPr/>
            <p:nvPr/>
          </p:nvSpPr>
          <p:spPr>
            <a:xfrm>
              <a:off x="5798420" y="3930025"/>
              <a:ext cx="542174" cy="407649"/>
            </a:xfrm>
            <a:prstGeom prst="parallelogram">
              <a:avLst>
                <a:gd name="adj" fmla="val 60516"/>
              </a:avLst>
            </a:prstGeom>
            <a:gradFill>
              <a:gsLst>
                <a:gs pos="0">
                  <a:srgbClr val="4EC576">
                    <a:alpha val="61000"/>
                  </a:srgbClr>
                </a:gs>
                <a:gs pos="100000">
                  <a:srgbClr val="399988"/>
                </a:gs>
              </a:gsLst>
              <a:lin ang="19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sz="1350" kern="0">
                <a:solidFill>
                  <a:srgbClr val="FFFFFF"/>
                </a:solidFill>
                <a:latin typeface="Arial" panose="020B0604020202020204"/>
                <a:ea typeface="思源黑体 CN Regular"/>
              </a:endParaRPr>
            </a:p>
          </p:txBody>
        </p:sp>
      </p:grpSp>
      <p:cxnSp>
        <p:nvCxnSpPr>
          <p:cNvPr id="35" name="直接连接符 34"/>
          <p:cNvCxnSpPr/>
          <p:nvPr/>
        </p:nvCxnSpPr>
        <p:spPr>
          <a:xfrm>
            <a:off x="1" y="9724586"/>
            <a:ext cx="6161485" cy="0"/>
          </a:xfrm>
          <a:prstGeom prst="line">
            <a:avLst/>
          </a:prstGeom>
          <a:gradFill>
            <a:gsLst>
              <a:gs pos="0">
                <a:srgbClr val="4EC576">
                  <a:alpha val="61000"/>
                </a:srgbClr>
              </a:gs>
              <a:gs pos="100000">
                <a:srgbClr val="399988"/>
              </a:gs>
            </a:gsLst>
            <a:lin ang="19800000" scaled="0"/>
          </a:gradFill>
          <a:ln w="12700" cap="flat" cmpd="sng" algn="ctr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/>
        </p:spPr>
      </p:cxnSp>
      <p:sp>
        <p:nvSpPr>
          <p:cNvPr id="53" name="文本框 52"/>
          <p:cNvSpPr txBox="1"/>
          <p:nvPr/>
        </p:nvSpPr>
        <p:spPr>
          <a:xfrm>
            <a:off x="106108" y="3706"/>
            <a:ext cx="27571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汉仪旗黑X1-65W" panose="00020600040101010101" pitchFamily="18" charset="-122"/>
                <a:ea typeface="汉仪旗黑X1-65W" panose="00020600040101010101" pitchFamily="18" charset="-122"/>
                <a:sym typeface="汉仪旗黑X1-65W" panose="00020600040101010101" pitchFamily="18" charset="-122"/>
              </a:rPr>
              <a:t>政策保障</a:t>
            </a:r>
            <a:endParaRPr lang="zh-CN" altLang="en-US" sz="2400" dirty="0">
              <a:latin typeface="汉仪旗黑X1-65W" panose="00020600040101010101" pitchFamily="18" charset="-122"/>
              <a:ea typeface="汉仪旗黑X1-65W" panose="00020600040101010101" pitchFamily="18" charset="-122"/>
              <a:sym typeface="汉仪旗黑X1-65W" panose="00020600040101010101" pitchFamily="18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04284" y="1246327"/>
            <a:ext cx="485696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tx1"/>
                </a:solidFill>
                <a:latin typeface="汉仪旗黑X1-65W" panose="00020600040101010101" pitchFamily="18" charset="-122"/>
                <a:ea typeface="汉仪旗黑X1-65W" panose="00020600040101010101" pitchFamily="18" charset="-122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zh-CN" altLang="zh-CN" sz="2000" dirty="0"/>
              <a:t>坚持党的全面领导。切实发挥党举旗定向、统领全局的引领作用，始终坚持底线思维，全面压实耕地保护党政同责，强化部门统筹协调，加强规划传导和计划实施，加快科技支撑和信息化建设，完善健全配套制度体系建设，进一步弘扬和传承农耕文化，营造全民耕地保护氛围，扎实推进耕地保护各项工作落地见效。</a:t>
            </a:r>
            <a:endParaRPr lang="zh-CN" altLang="zh-CN" sz="2000" dirty="0"/>
          </a:p>
        </p:txBody>
      </p:sp>
      <p:sp>
        <p:nvSpPr>
          <p:cNvPr id="65" name="五边形 64"/>
          <p:cNvSpPr/>
          <p:nvPr/>
        </p:nvSpPr>
        <p:spPr>
          <a:xfrm>
            <a:off x="138701" y="527494"/>
            <a:ext cx="1875835" cy="45720"/>
          </a:xfrm>
          <a:prstGeom prst="homePlate">
            <a:avLst/>
          </a:prstGeom>
          <a:gradFill>
            <a:gsLst>
              <a:gs pos="0">
                <a:srgbClr val="4EC576">
                  <a:alpha val="61000"/>
                </a:srgbClr>
              </a:gs>
              <a:gs pos="100000">
                <a:srgbClr val="399988"/>
              </a:gs>
            </a:gsLst>
            <a:lin ang="198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思源黑体 CN Regular"/>
              <a:cs typeface="+mn-cs"/>
            </a:endParaRPr>
          </a:p>
        </p:txBody>
      </p:sp>
      <p:sp>
        <p:nvSpPr>
          <p:cNvPr id="67" name="Freeform 21"/>
          <p:cNvSpPr/>
          <p:nvPr/>
        </p:nvSpPr>
        <p:spPr>
          <a:xfrm>
            <a:off x="2331369" y="193475"/>
            <a:ext cx="2664296" cy="386949"/>
          </a:xfrm>
          <a:custGeom>
            <a:avLst/>
            <a:gdLst>
              <a:gd name="connsiteX0" fmla="*/ 384719 w 3463046"/>
              <a:gd name="connsiteY0" fmla="*/ 0 h 769438"/>
              <a:gd name="connsiteX1" fmla="*/ 3251144 w 3463046"/>
              <a:gd name="connsiteY1" fmla="*/ 0 h 769438"/>
              <a:gd name="connsiteX2" fmla="*/ 3463046 w 3463046"/>
              <a:gd name="connsiteY2" fmla="*/ 423804 h 769438"/>
              <a:gd name="connsiteX3" fmla="*/ 3463046 w 3463046"/>
              <a:gd name="connsiteY3" fmla="*/ 509711 h 769438"/>
              <a:gd name="connsiteX4" fmla="*/ 3203319 w 3463046"/>
              <a:gd name="connsiteY4" fmla="*/ 769438 h 769438"/>
              <a:gd name="connsiteX5" fmla="*/ 0 w 3463046"/>
              <a:gd name="connsiteY5" fmla="*/ 769438 h 769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63046" h="769438">
                <a:moveTo>
                  <a:pt x="384719" y="0"/>
                </a:moveTo>
                <a:lnTo>
                  <a:pt x="3251144" y="0"/>
                </a:lnTo>
                <a:lnTo>
                  <a:pt x="3463046" y="423804"/>
                </a:lnTo>
                <a:lnTo>
                  <a:pt x="3463046" y="509711"/>
                </a:lnTo>
                <a:cubicBezTo>
                  <a:pt x="3463046" y="653154"/>
                  <a:pt x="3346762" y="769438"/>
                  <a:pt x="3203319" y="769438"/>
                </a:cubicBezTo>
                <a:lnTo>
                  <a:pt x="0" y="769438"/>
                </a:lnTo>
                <a:close/>
              </a:path>
            </a:pathLst>
          </a:custGeom>
          <a:gradFill>
            <a:gsLst>
              <a:gs pos="0">
                <a:srgbClr val="4EC576">
                  <a:alpha val="61000"/>
                </a:srgbClr>
              </a:gs>
              <a:gs pos="100000">
                <a:srgbClr val="399988"/>
              </a:gs>
            </a:gsLst>
            <a:lin ang="198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思源黑体 CN Regular"/>
              <a:cs typeface="+mn-cs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986432" y="5025009"/>
            <a:ext cx="34338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zh-CN" sz="1600" b="1" dirty="0"/>
              <a:t>健全共同责任机制。</a:t>
            </a:r>
            <a:endParaRPr lang="zh-CN" altLang="zh-CN" sz="1600" b="1" dirty="0"/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zh-CN" sz="1600" b="1" dirty="0"/>
              <a:t>强化耕地价值实现。</a:t>
            </a:r>
            <a:endParaRPr lang="zh-CN" altLang="zh-CN" sz="1600" b="1" dirty="0"/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zh-CN" sz="1600" b="1" dirty="0"/>
              <a:t>切实维护农民权益。</a:t>
            </a:r>
            <a:endParaRPr lang="zh-CN" altLang="zh-CN" sz="1600" b="1" dirty="0"/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zh-CN" sz="1600" b="1" dirty="0"/>
              <a:t>加强征地补偿安置政策实施监管。</a:t>
            </a:r>
            <a:endParaRPr lang="zh-CN" altLang="zh-CN" sz="1600" b="1" dirty="0"/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zh-CN" sz="1600" b="1" dirty="0"/>
              <a:t>推行阳光征地和谐征地。</a:t>
            </a:r>
            <a:endParaRPr lang="zh-CN" altLang="zh-CN" sz="1600" b="1" dirty="0"/>
          </a:p>
        </p:txBody>
      </p:sp>
      <p:pic>
        <p:nvPicPr>
          <p:cNvPr id="70" name="图片 69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78159" y="5025009"/>
            <a:ext cx="2748015" cy="2554545"/>
          </a:xfrm>
          <a:prstGeom prst="rect">
            <a:avLst/>
          </a:prstGeom>
        </p:spPr>
      </p:pic>
      <p:sp>
        <p:nvSpPr>
          <p:cNvPr id="71" name="矩形 70"/>
          <p:cNvSpPr/>
          <p:nvPr/>
        </p:nvSpPr>
        <p:spPr>
          <a:xfrm rot="10800000">
            <a:off x="78159" y="7579552"/>
            <a:ext cx="6719300" cy="536093"/>
          </a:xfrm>
          <a:prstGeom prst="rect">
            <a:avLst/>
          </a:prstGeom>
          <a:solidFill>
            <a:srgbClr val="018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13-1"/>
          <p:cNvSpPr/>
          <p:nvPr/>
        </p:nvSpPr>
        <p:spPr>
          <a:xfrm>
            <a:off x="385761" y="920552"/>
            <a:ext cx="5880299" cy="3168351"/>
          </a:xfrm>
          <a:prstGeom prst="roundRect">
            <a:avLst/>
          </a:prstGeom>
          <a:noFill/>
          <a:ln>
            <a:gradFill>
              <a:gsLst>
                <a:gs pos="0">
                  <a:srgbClr val="42A400"/>
                </a:gs>
                <a:gs pos="55000">
                  <a:schemeClr val="bg1"/>
                </a:gs>
                <a:gs pos="100000">
                  <a:srgbClr val="42A4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ExtraLight" panose="020B0200000000000000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任意多边形: 形状 46"/>
          <p:cNvSpPr/>
          <p:nvPr/>
        </p:nvSpPr>
        <p:spPr>
          <a:xfrm>
            <a:off x="-11882" y="5869396"/>
            <a:ext cx="317854" cy="1284937"/>
          </a:xfrm>
          <a:custGeom>
            <a:avLst/>
            <a:gdLst>
              <a:gd name="connsiteX0" fmla="*/ 0 w 565074"/>
              <a:gd name="connsiteY0" fmla="*/ 0 h 889572"/>
              <a:gd name="connsiteX1" fmla="*/ 565074 w 565074"/>
              <a:gd name="connsiteY1" fmla="*/ 889572 h 889572"/>
              <a:gd name="connsiteX2" fmla="*/ 0 w 565074"/>
              <a:gd name="connsiteY2" fmla="*/ 889572 h 88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5074" h="889572">
                <a:moveTo>
                  <a:pt x="0" y="0"/>
                </a:moveTo>
                <a:lnTo>
                  <a:pt x="565074" y="889572"/>
                </a:lnTo>
                <a:lnTo>
                  <a:pt x="0" y="889572"/>
                </a:lnTo>
                <a:close/>
              </a:path>
            </a:pathLst>
          </a:custGeom>
          <a:blipFill dpi="0" rotWithShape="1">
            <a:blip r:embed="rId1"/>
            <a:srcRect/>
            <a:tile tx="0" ty="0" sx="100000" sy="100000" flip="none" algn="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6177" y="0"/>
            <a:ext cx="3795218" cy="9906000"/>
            <a:chOff x="-10986" y="0"/>
            <a:chExt cx="7371846" cy="6858000"/>
          </a:xfrm>
          <a:blipFill dpi="0" rotWithShape="1">
            <a:blip r:embed="rId2"/>
            <a:srcRect/>
            <a:tile tx="0" ty="0" sx="100000" sy="100000" flip="none" algn="l"/>
          </a:blipFill>
        </p:grpSpPr>
        <p:sp>
          <p:nvSpPr>
            <p:cNvPr id="43" name="任意多边形: 形状 42"/>
            <p:cNvSpPr/>
            <p:nvPr/>
          </p:nvSpPr>
          <p:spPr>
            <a:xfrm>
              <a:off x="0" y="0"/>
              <a:ext cx="2148780" cy="2423160"/>
            </a:xfrm>
            <a:custGeom>
              <a:avLst/>
              <a:gdLst>
                <a:gd name="connsiteX0" fmla="*/ 609540 w 2148780"/>
                <a:gd name="connsiteY0" fmla="*/ 0 h 2423160"/>
                <a:gd name="connsiteX1" fmla="*/ 2148780 w 2148780"/>
                <a:gd name="connsiteY1" fmla="*/ 2423160 h 2423160"/>
                <a:gd name="connsiteX2" fmla="*/ 0 w 2148780"/>
                <a:gd name="connsiteY2" fmla="*/ 2423160 h 2423160"/>
                <a:gd name="connsiteX3" fmla="*/ 0 w 2148780"/>
                <a:gd name="connsiteY3" fmla="*/ 959573 h 2423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8780" h="2423160">
                  <a:moveTo>
                    <a:pt x="609540" y="0"/>
                  </a:moveTo>
                  <a:lnTo>
                    <a:pt x="2148780" y="2423160"/>
                  </a:lnTo>
                  <a:lnTo>
                    <a:pt x="0" y="2423160"/>
                  </a:lnTo>
                  <a:lnTo>
                    <a:pt x="0" y="95957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" name="等腰三角形 2"/>
            <p:cNvSpPr/>
            <p:nvPr/>
          </p:nvSpPr>
          <p:spPr>
            <a:xfrm flipV="1">
              <a:off x="807660" y="0"/>
              <a:ext cx="3078480" cy="242316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等腰三角形 3"/>
            <p:cNvSpPr/>
            <p:nvPr/>
          </p:nvSpPr>
          <p:spPr>
            <a:xfrm>
              <a:off x="2545020" y="0"/>
              <a:ext cx="3078480" cy="242316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等腰三角形 4"/>
            <p:cNvSpPr/>
            <p:nvPr/>
          </p:nvSpPr>
          <p:spPr>
            <a:xfrm flipV="1">
              <a:off x="4282380" y="0"/>
              <a:ext cx="3078480" cy="242316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4" name="任意多边形: 形状 43"/>
            <p:cNvSpPr/>
            <p:nvPr/>
          </p:nvSpPr>
          <p:spPr>
            <a:xfrm flipV="1">
              <a:off x="-10920" y="2529840"/>
              <a:ext cx="2292231" cy="2423160"/>
            </a:xfrm>
            <a:custGeom>
              <a:avLst/>
              <a:gdLst>
                <a:gd name="connsiteX0" fmla="*/ 0 w 2292231"/>
                <a:gd name="connsiteY0" fmla="*/ 2423160 h 2423160"/>
                <a:gd name="connsiteX1" fmla="*/ 2292231 w 2292231"/>
                <a:gd name="connsiteY1" fmla="*/ 2423160 h 2423160"/>
                <a:gd name="connsiteX2" fmla="*/ 752991 w 2292231"/>
                <a:gd name="connsiteY2" fmla="*/ 0 h 2423160"/>
                <a:gd name="connsiteX3" fmla="*/ 0 w 2292231"/>
                <a:gd name="connsiteY3" fmla="*/ 1185402 h 2423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2231" h="2423160">
                  <a:moveTo>
                    <a:pt x="0" y="2423160"/>
                  </a:moveTo>
                  <a:lnTo>
                    <a:pt x="2292231" y="2423160"/>
                  </a:lnTo>
                  <a:lnTo>
                    <a:pt x="752991" y="0"/>
                  </a:lnTo>
                  <a:lnTo>
                    <a:pt x="0" y="118540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等腰三角形 7"/>
            <p:cNvSpPr/>
            <p:nvPr/>
          </p:nvSpPr>
          <p:spPr>
            <a:xfrm>
              <a:off x="940190" y="2529840"/>
              <a:ext cx="3078480" cy="242316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等腰三角形 8"/>
            <p:cNvSpPr/>
            <p:nvPr/>
          </p:nvSpPr>
          <p:spPr>
            <a:xfrm flipV="1">
              <a:off x="2677550" y="2529840"/>
              <a:ext cx="3078480" cy="242316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8" name="任意多边形: 形状 47"/>
            <p:cNvSpPr/>
            <p:nvPr/>
          </p:nvSpPr>
          <p:spPr>
            <a:xfrm flipV="1">
              <a:off x="-10986" y="5120641"/>
              <a:ext cx="681546" cy="1072929"/>
            </a:xfrm>
            <a:custGeom>
              <a:avLst/>
              <a:gdLst>
                <a:gd name="connsiteX0" fmla="*/ 0 w 681546"/>
                <a:gd name="connsiteY0" fmla="*/ 1072929 h 1072929"/>
                <a:gd name="connsiteX1" fmla="*/ 681546 w 681546"/>
                <a:gd name="connsiteY1" fmla="*/ 1072929 h 1072929"/>
                <a:gd name="connsiteX2" fmla="*/ 0 w 681546"/>
                <a:gd name="connsiteY2" fmla="*/ 0 h 107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1546" h="1072929">
                  <a:moveTo>
                    <a:pt x="0" y="1072929"/>
                  </a:moveTo>
                  <a:lnTo>
                    <a:pt x="681546" y="107292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任意多边形: 形状 49"/>
            <p:cNvSpPr/>
            <p:nvPr/>
          </p:nvSpPr>
          <p:spPr>
            <a:xfrm>
              <a:off x="-10986" y="5120640"/>
              <a:ext cx="1983272" cy="1737360"/>
            </a:xfrm>
            <a:custGeom>
              <a:avLst/>
              <a:gdLst>
                <a:gd name="connsiteX0" fmla="*/ 879666 w 1983272"/>
                <a:gd name="connsiteY0" fmla="*/ 0 h 1737360"/>
                <a:gd name="connsiteX1" fmla="*/ 1983272 w 1983272"/>
                <a:gd name="connsiteY1" fmla="*/ 1737360 h 1737360"/>
                <a:gd name="connsiteX2" fmla="*/ 0 w 1983272"/>
                <a:gd name="connsiteY2" fmla="*/ 1737360 h 1737360"/>
                <a:gd name="connsiteX3" fmla="*/ 0 w 1983272"/>
                <a:gd name="connsiteY3" fmla="*/ 1384821 h 173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3272" h="1737360">
                  <a:moveTo>
                    <a:pt x="879666" y="0"/>
                  </a:moveTo>
                  <a:lnTo>
                    <a:pt x="1983272" y="1737360"/>
                  </a:lnTo>
                  <a:lnTo>
                    <a:pt x="0" y="1737360"/>
                  </a:lnTo>
                  <a:lnTo>
                    <a:pt x="0" y="138482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1" name="任意多边形: 形状 50"/>
            <p:cNvSpPr/>
            <p:nvPr/>
          </p:nvSpPr>
          <p:spPr>
            <a:xfrm flipV="1">
              <a:off x="1066800" y="5120640"/>
              <a:ext cx="3078480" cy="1737360"/>
            </a:xfrm>
            <a:custGeom>
              <a:avLst/>
              <a:gdLst>
                <a:gd name="connsiteX0" fmla="*/ 0 w 3078480"/>
                <a:gd name="connsiteY0" fmla="*/ 1737360 h 1737360"/>
                <a:gd name="connsiteX1" fmla="*/ 3078480 w 3078480"/>
                <a:gd name="connsiteY1" fmla="*/ 1737360 h 1737360"/>
                <a:gd name="connsiteX2" fmla="*/ 1974874 w 3078480"/>
                <a:gd name="connsiteY2" fmla="*/ 0 h 1737360"/>
                <a:gd name="connsiteX3" fmla="*/ 1103606 w 3078480"/>
                <a:gd name="connsiteY3" fmla="*/ 0 h 173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78480" h="1737360">
                  <a:moveTo>
                    <a:pt x="0" y="1737360"/>
                  </a:moveTo>
                  <a:lnTo>
                    <a:pt x="3078480" y="1737360"/>
                  </a:lnTo>
                  <a:lnTo>
                    <a:pt x="1974874" y="0"/>
                  </a:lnTo>
                  <a:lnTo>
                    <a:pt x="110360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9" name="等腰三角形 28"/>
          <p:cNvSpPr/>
          <p:nvPr/>
        </p:nvSpPr>
        <p:spPr>
          <a:xfrm flipV="1">
            <a:off x="2983340" y="3654213"/>
            <a:ext cx="605766" cy="1266797"/>
          </a:xfrm>
          <a:prstGeom prst="triangle">
            <a:avLst/>
          </a:prstGeom>
          <a:solidFill>
            <a:srgbClr val="419D2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A4E296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965994" y="3918853"/>
            <a:ext cx="640461" cy="10021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300" dirty="0">
                <a:solidFill>
                  <a:prstClr val="white"/>
                </a:solidFill>
                <a:latin typeface="思源黑体 CN Heavy"/>
                <a:ea typeface="思源黑体 CN Heavy"/>
              </a:rPr>
              <a:t>01</a:t>
            </a:r>
            <a:endParaRPr lang="zh-CN" altLang="en-US" sz="2300" dirty="0">
              <a:solidFill>
                <a:prstClr val="white"/>
              </a:solidFill>
              <a:latin typeface="思源黑体 CN Heavy"/>
              <a:ea typeface="思源黑体 CN Heavy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483452" y="3959282"/>
            <a:ext cx="3327470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500" dirty="0">
                <a:solidFill>
                  <a:prstClr val="black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在规划数字化转型的背景下，在政策法规体系引导下，通过科技赋能、技术创新和信息化建设，提高耕地保护的数字化、智能化、智慧化程度，促进耕地资源的安全利用，为耕地保护目标任务的实现提供坚实、强大的技术支撑。</a:t>
            </a:r>
            <a:endParaRPr lang="zh-CN" altLang="en-US" sz="1500" dirty="0">
              <a:solidFill>
                <a:prstClr val="black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49" name="Freeform 21"/>
          <p:cNvSpPr/>
          <p:nvPr/>
        </p:nvSpPr>
        <p:spPr>
          <a:xfrm>
            <a:off x="3622969" y="2144688"/>
            <a:ext cx="2664296" cy="386949"/>
          </a:xfrm>
          <a:custGeom>
            <a:avLst/>
            <a:gdLst>
              <a:gd name="connsiteX0" fmla="*/ 384719 w 3463046"/>
              <a:gd name="connsiteY0" fmla="*/ 0 h 769438"/>
              <a:gd name="connsiteX1" fmla="*/ 3251144 w 3463046"/>
              <a:gd name="connsiteY1" fmla="*/ 0 h 769438"/>
              <a:gd name="connsiteX2" fmla="*/ 3463046 w 3463046"/>
              <a:gd name="connsiteY2" fmla="*/ 423804 h 769438"/>
              <a:gd name="connsiteX3" fmla="*/ 3463046 w 3463046"/>
              <a:gd name="connsiteY3" fmla="*/ 509711 h 769438"/>
              <a:gd name="connsiteX4" fmla="*/ 3203319 w 3463046"/>
              <a:gd name="connsiteY4" fmla="*/ 769438 h 769438"/>
              <a:gd name="connsiteX5" fmla="*/ 0 w 3463046"/>
              <a:gd name="connsiteY5" fmla="*/ 769438 h 769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63046" h="769438">
                <a:moveTo>
                  <a:pt x="384719" y="0"/>
                </a:moveTo>
                <a:lnTo>
                  <a:pt x="3251144" y="0"/>
                </a:lnTo>
                <a:lnTo>
                  <a:pt x="3463046" y="423804"/>
                </a:lnTo>
                <a:lnTo>
                  <a:pt x="3463046" y="509711"/>
                </a:lnTo>
                <a:cubicBezTo>
                  <a:pt x="3463046" y="653154"/>
                  <a:pt x="3346762" y="769438"/>
                  <a:pt x="3203319" y="769438"/>
                </a:cubicBezTo>
                <a:lnTo>
                  <a:pt x="0" y="769438"/>
                </a:lnTo>
                <a:close/>
              </a:path>
            </a:pathLst>
          </a:custGeom>
          <a:gradFill>
            <a:gsLst>
              <a:gs pos="0">
                <a:srgbClr val="4EC576">
                  <a:alpha val="61000"/>
                </a:srgbClr>
              </a:gs>
              <a:gs pos="100000">
                <a:srgbClr val="399988"/>
              </a:gs>
            </a:gsLst>
            <a:lin ang="198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思源黑体 CN Regular"/>
              <a:cs typeface="+mn-cs"/>
            </a:endParaRPr>
          </a:p>
        </p:txBody>
      </p:sp>
      <p:sp>
        <p:nvSpPr>
          <p:cNvPr id="52" name="文本框 30"/>
          <p:cNvSpPr txBox="1"/>
          <p:nvPr/>
        </p:nvSpPr>
        <p:spPr>
          <a:xfrm>
            <a:off x="4669098" y="1409934"/>
            <a:ext cx="146706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500" b="1" dirty="0" smtClean="0">
                <a:solidFill>
                  <a:srgbClr val="282A3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科技支撑</a:t>
            </a:r>
            <a:endParaRPr lang="zh-CN" altLang="en-US" sz="2500" b="1" dirty="0">
              <a:solidFill>
                <a:srgbClr val="282A3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3" name="等腰三角形 52"/>
          <p:cNvSpPr/>
          <p:nvPr/>
        </p:nvSpPr>
        <p:spPr>
          <a:xfrm flipV="1">
            <a:off x="2318049" y="6763082"/>
            <a:ext cx="605766" cy="1266797"/>
          </a:xfrm>
          <a:prstGeom prst="triangle">
            <a:avLst/>
          </a:prstGeom>
          <a:solidFill>
            <a:srgbClr val="419D2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A4E296"/>
              </a:solidFill>
            </a:endParaRPr>
          </a:p>
        </p:txBody>
      </p:sp>
      <p:sp>
        <p:nvSpPr>
          <p:cNvPr id="54" name="文本框 29"/>
          <p:cNvSpPr txBox="1"/>
          <p:nvPr/>
        </p:nvSpPr>
        <p:spPr>
          <a:xfrm>
            <a:off x="2381124" y="7027722"/>
            <a:ext cx="47961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300" dirty="0" smtClean="0">
                <a:solidFill>
                  <a:prstClr val="white"/>
                </a:solidFill>
                <a:latin typeface="思源黑体 CN Heavy"/>
                <a:ea typeface="思源黑体 CN Heavy"/>
              </a:rPr>
              <a:t>02</a:t>
            </a:r>
            <a:endParaRPr lang="zh-CN" altLang="en-US" sz="2300" dirty="0">
              <a:solidFill>
                <a:prstClr val="white"/>
              </a:solidFill>
              <a:latin typeface="思源黑体 CN Heavy"/>
              <a:ea typeface="思源黑体 CN Heavy"/>
            </a:endParaRPr>
          </a:p>
        </p:txBody>
      </p:sp>
      <p:sp>
        <p:nvSpPr>
          <p:cNvPr id="55" name="文本框 31"/>
          <p:cNvSpPr txBox="1"/>
          <p:nvPr/>
        </p:nvSpPr>
        <p:spPr>
          <a:xfrm>
            <a:off x="2842991" y="7151215"/>
            <a:ext cx="3967931" cy="155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500">
                <a:solidFill>
                  <a:prstClr val="black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r>
              <a:rPr lang="zh-CN" altLang="zh-CN" dirty="0"/>
              <a:t>将专项规划数据纳入省级国土空间基础信息平台，通过汇交叠加，纳入国土空间规划“一张图”监督实施信息系统，落实到国土空间规划“一张图”管控，确保规划能实施、项目能落地。</a:t>
            </a:r>
            <a:endParaRPr lang="zh-CN" altLang="zh-CN" dirty="0"/>
          </a:p>
        </p:txBody>
      </p:sp>
      <p:sp>
        <p:nvSpPr>
          <p:cNvPr id="31" name="18"/>
          <p:cNvSpPr/>
          <p:nvPr/>
        </p:nvSpPr>
        <p:spPr>
          <a:xfrm>
            <a:off x="3789067" y="1264443"/>
            <a:ext cx="622735" cy="622735"/>
          </a:xfrm>
          <a:prstGeom prst="ellipse">
            <a:avLst/>
          </a:prstGeom>
          <a:gradFill>
            <a:gsLst>
              <a:gs pos="0">
                <a:srgbClr val="4EC576">
                  <a:alpha val="61000"/>
                </a:srgbClr>
              </a:gs>
              <a:gs pos="100000">
                <a:srgbClr val="399988"/>
              </a:gs>
            </a:gsLst>
            <a:lin ang="198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350" kern="0">
              <a:solidFill>
                <a:srgbClr val="FFFFFF"/>
              </a:solidFill>
              <a:latin typeface="Arial" panose="020B0604020202020204"/>
              <a:ea typeface="思源黑体 CN Regular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26325" y="707702"/>
            <a:ext cx="146706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zh-CN" sz="2500" b="1" dirty="0" smtClean="0"/>
              <a:t>资金</a:t>
            </a:r>
            <a:r>
              <a:rPr lang="zh-CN" altLang="zh-CN" sz="2500" b="1" dirty="0"/>
              <a:t>保障</a:t>
            </a:r>
            <a:endParaRPr lang="en-US" altLang="zh-CN" sz="2500" b="1" dirty="0"/>
          </a:p>
        </p:txBody>
      </p:sp>
      <p:grpSp>
        <p:nvGrpSpPr>
          <p:cNvPr id="4" name="组合 3"/>
          <p:cNvGrpSpPr/>
          <p:nvPr/>
        </p:nvGrpSpPr>
        <p:grpSpPr>
          <a:xfrm>
            <a:off x="413400" y="738823"/>
            <a:ext cx="180424" cy="414813"/>
            <a:chOff x="1055688" y="512763"/>
            <a:chExt cx="320754" cy="287178"/>
          </a:xfrm>
        </p:grpSpPr>
        <p:sp>
          <p:nvSpPr>
            <p:cNvPr id="5" name="等腰三角形 4"/>
            <p:cNvSpPr/>
            <p:nvPr/>
          </p:nvSpPr>
          <p:spPr>
            <a:xfrm flipV="1">
              <a:off x="1055688" y="512763"/>
              <a:ext cx="173196" cy="173196"/>
            </a:xfrm>
            <a:prstGeom prst="triangle">
              <a:avLst/>
            </a:prstGeom>
            <a:solidFill>
              <a:srgbClr val="419D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等腰三角形 5"/>
            <p:cNvSpPr/>
            <p:nvPr/>
          </p:nvSpPr>
          <p:spPr>
            <a:xfrm flipV="1">
              <a:off x="1132920" y="512763"/>
              <a:ext cx="243522" cy="287178"/>
            </a:xfrm>
            <a:prstGeom prst="triangle">
              <a:avLst/>
            </a:prstGeom>
            <a:solidFill>
              <a:srgbClr val="A4E2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6712" y="5208615"/>
            <a:ext cx="6863408" cy="4402668"/>
            <a:chOff x="0" y="3810000"/>
            <a:chExt cx="12201614" cy="3048001"/>
          </a:xfrm>
          <a:blipFill dpi="0" rotWithShape="1">
            <a:blip r:embed="rId1"/>
            <a:srcRect/>
            <a:tile tx="0" ty="0" sx="100000" sy="100000" flip="none" algn="ctr"/>
          </a:blipFill>
        </p:grpSpPr>
        <p:sp>
          <p:nvSpPr>
            <p:cNvPr id="7" name="等腰三角形 6"/>
            <p:cNvSpPr/>
            <p:nvPr/>
          </p:nvSpPr>
          <p:spPr>
            <a:xfrm>
              <a:off x="695325" y="3810000"/>
              <a:ext cx="4034746" cy="3048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等腰三角形 7"/>
            <p:cNvSpPr/>
            <p:nvPr/>
          </p:nvSpPr>
          <p:spPr>
            <a:xfrm flipV="1">
              <a:off x="2950860" y="3810000"/>
              <a:ext cx="4034746" cy="3048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等腰三角形 8"/>
            <p:cNvSpPr/>
            <p:nvPr/>
          </p:nvSpPr>
          <p:spPr>
            <a:xfrm>
              <a:off x="5206394" y="3810000"/>
              <a:ext cx="4034746" cy="3048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等腰三角形 9"/>
            <p:cNvSpPr/>
            <p:nvPr/>
          </p:nvSpPr>
          <p:spPr>
            <a:xfrm flipV="1">
              <a:off x="7461929" y="3810000"/>
              <a:ext cx="4034746" cy="3048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0" y="6650836"/>
              <a:ext cx="137116" cy="207165"/>
            </a:xfrm>
            <a:custGeom>
              <a:avLst/>
              <a:gdLst>
                <a:gd name="connsiteX0" fmla="*/ 0 w 137116"/>
                <a:gd name="connsiteY0" fmla="*/ 0 h 207165"/>
                <a:gd name="connsiteX1" fmla="*/ 137116 w 137116"/>
                <a:gd name="connsiteY1" fmla="*/ 207165 h 207165"/>
                <a:gd name="connsiteX2" fmla="*/ 0 w 137116"/>
                <a:gd name="connsiteY2" fmla="*/ 207165 h 207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116" h="207165">
                  <a:moveTo>
                    <a:pt x="0" y="0"/>
                  </a:moveTo>
                  <a:lnTo>
                    <a:pt x="137116" y="207165"/>
                  </a:lnTo>
                  <a:lnTo>
                    <a:pt x="0" y="20716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>
            <a:xfrm flipV="1">
              <a:off x="1" y="3810000"/>
              <a:ext cx="2392651" cy="3048000"/>
            </a:xfrm>
            <a:custGeom>
              <a:avLst/>
              <a:gdLst>
                <a:gd name="connsiteX0" fmla="*/ 0 w 2392651"/>
                <a:gd name="connsiteY0" fmla="*/ 3048000 h 3048000"/>
                <a:gd name="connsiteX1" fmla="*/ 2392651 w 2392651"/>
                <a:gd name="connsiteY1" fmla="*/ 3048000 h 3048000"/>
                <a:gd name="connsiteX2" fmla="*/ 375278 w 2392651"/>
                <a:gd name="connsiteY2" fmla="*/ 0 h 3048000"/>
                <a:gd name="connsiteX3" fmla="*/ 0 w 2392651"/>
                <a:gd name="connsiteY3" fmla="*/ 566999 h 304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92651" h="3048000">
                  <a:moveTo>
                    <a:pt x="0" y="3048000"/>
                  </a:moveTo>
                  <a:lnTo>
                    <a:pt x="2392651" y="3048000"/>
                  </a:lnTo>
                  <a:lnTo>
                    <a:pt x="375278" y="0"/>
                  </a:lnTo>
                  <a:lnTo>
                    <a:pt x="0" y="5669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>
            <a:xfrm>
              <a:off x="9717464" y="3810000"/>
              <a:ext cx="2484149" cy="3048000"/>
            </a:xfrm>
            <a:custGeom>
              <a:avLst/>
              <a:gdLst>
                <a:gd name="connsiteX0" fmla="*/ 2017373 w 2484149"/>
                <a:gd name="connsiteY0" fmla="*/ 0 h 3048000"/>
                <a:gd name="connsiteX1" fmla="*/ 2484149 w 2484149"/>
                <a:gd name="connsiteY1" fmla="*/ 705241 h 3048000"/>
                <a:gd name="connsiteX2" fmla="*/ 2484149 w 2484149"/>
                <a:gd name="connsiteY2" fmla="*/ 3048000 h 3048000"/>
                <a:gd name="connsiteX3" fmla="*/ 0 w 2484149"/>
                <a:gd name="connsiteY3" fmla="*/ 3048000 h 304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4149" h="3048000">
                  <a:moveTo>
                    <a:pt x="2017373" y="0"/>
                  </a:moveTo>
                  <a:lnTo>
                    <a:pt x="2484149" y="705241"/>
                  </a:lnTo>
                  <a:lnTo>
                    <a:pt x="2484149" y="3048000"/>
                  </a:lnTo>
                  <a:lnTo>
                    <a:pt x="0" y="3048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>
            <a:xfrm flipV="1">
              <a:off x="11972999" y="3810001"/>
              <a:ext cx="228615" cy="345409"/>
            </a:xfrm>
            <a:custGeom>
              <a:avLst/>
              <a:gdLst>
                <a:gd name="connsiteX0" fmla="*/ 0 w 228615"/>
                <a:gd name="connsiteY0" fmla="*/ 345409 h 345409"/>
                <a:gd name="connsiteX1" fmla="*/ 228615 w 228615"/>
                <a:gd name="connsiteY1" fmla="*/ 345409 h 345409"/>
                <a:gd name="connsiteX2" fmla="*/ 228615 w 228615"/>
                <a:gd name="connsiteY2" fmla="*/ 0 h 34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15" h="345409">
                  <a:moveTo>
                    <a:pt x="0" y="345409"/>
                  </a:moveTo>
                  <a:lnTo>
                    <a:pt x="228615" y="345409"/>
                  </a:lnTo>
                  <a:lnTo>
                    <a:pt x="228615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13400" y="1568624"/>
            <a:ext cx="2930048" cy="2250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600" dirty="0" smtClean="0"/>
              <a:t>积极</a:t>
            </a:r>
            <a:r>
              <a:rPr lang="zh-CN" altLang="zh-CN" sz="1600" dirty="0"/>
              <a:t>争取中央、省级财政支持。积极与国家、省级沟通，争取中央、省级财政对我县各项重大行动的支持，为规划期内各项重大行动的完成提供有力的资金保障。</a:t>
            </a:r>
            <a:endParaRPr lang="zh-CN" altLang="zh-CN" sz="1600" dirty="0"/>
          </a:p>
        </p:txBody>
      </p:sp>
      <p:sp>
        <p:nvSpPr>
          <p:cNvPr id="20" name="文本框 1"/>
          <p:cNvSpPr txBox="1"/>
          <p:nvPr/>
        </p:nvSpPr>
        <p:spPr>
          <a:xfrm>
            <a:off x="4691803" y="738823"/>
            <a:ext cx="146706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500" b="1"/>
            </a:lvl1pPr>
          </a:lstStyle>
          <a:p>
            <a:r>
              <a:rPr lang="zh-CN" altLang="zh-CN" dirty="0"/>
              <a:t>公众参与</a:t>
            </a:r>
            <a:endParaRPr lang="en-US" altLang="zh-CN" dirty="0"/>
          </a:p>
        </p:txBody>
      </p:sp>
      <p:grpSp>
        <p:nvGrpSpPr>
          <p:cNvPr id="21" name="组合 20"/>
          <p:cNvGrpSpPr/>
          <p:nvPr/>
        </p:nvGrpSpPr>
        <p:grpSpPr>
          <a:xfrm>
            <a:off x="3951683" y="769944"/>
            <a:ext cx="180424" cy="414813"/>
            <a:chOff x="1055688" y="512763"/>
            <a:chExt cx="320754" cy="287178"/>
          </a:xfrm>
        </p:grpSpPr>
        <p:sp>
          <p:nvSpPr>
            <p:cNvPr id="22" name="等腰三角形 21"/>
            <p:cNvSpPr/>
            <p:nvPr/>
          </p:nvSpPr>
          <p:spPr>
            <a:xfrm flipV="1">
              <a:off x="1055688" y="512763"/>
              <a:ext cx="173196" cy="173196"/>
            </a:xfrm>
            <a:prstGeom prst="triangle">
              <a:avLst/>
            </a:prstGeom>
            <a:solidFill>
              <a:srgbClr val="419D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等腰三角形 22"/>
            <p:cNvSpPr/>
            <p:nvPr/>
          </p:nvSpPr>
          <p:spPr>
            <a:xfrm flipV="1">
              <a:off x="1132920" y="512763"/>
              <a:ext cx="243522" cy="287178"/>
            </a:xfrm>
            <a:prstGeom prst="triangle">
              <a:avLst/>
            </a:prstGeom>
            <a:solidFill>
              <a:srgbClr val="A4E2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003239" y="1568624"/>
            <a:ext cx="2657736" cy="1881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/>
            </a:lvl1pPr>
          </a:lstStyle>
          <a:p>
            <a:r>
              <a:rPr lang="zh-CN" altLang="zh-CN" dirty="0" smtClean="0"/>
              <a:t>加大</a:t>
            </a:r>
            <a:r>
              <a:rPr lang="zh-CN" altLang="zh-CN" dirty="0"/>
              <a:t>耕地保护政策制度的宣传，提升公民对耕地资源与粮食安全的认知水平，让广大公民理解国家对耕地进行特殊保护的重要性。</a:t>
            </a:r>
            <a:endParaRPr lang="zh-CN" altLang="zh-CN" dirty="0"/>
          </a:p>
        </p:txBody>
      </p:sp>
      <p:grpSp>
        <p:nvGrpSpPr>
          <p:cNvPr id="25" name="组合 24"/>
          <p:cNvGrpSpPr/>
          <p:nvPr/>
        </p:nvGrpSpPr>
        <p:grpSpPr>
          <a:xfrm>
            <a:off x="1" y="546654"/>
            <a:ext cx="2984143" cy="50423"/>
            <a:chOff x="5798420" y="3930025"/>
            <a:chExt cx="1747309" cy="407649"/>
          </a:xfrm>
          <a:solidFill>
            <a:srgbClr val="072C60"/>
          </a:solidFill>
        </p:grpSpPr>
        <p:sp>
          <p:nvSpPr>
            <p:cNvPr id="27" name="平行四边形 26"/>
            <p:cNvSpPr/>
            <p:nvPr/>
          </p:nvSpPr>
          <p:spPr>
            <a:xfrm>
              <a:off x="6200132" y="3930025"/>
              <a:ext cx="542174" cy="407649"/>
            </a:xfrm>
            <a:prstGeom prst="parallelogram">
              <a:avLst>
                <a:gd name="adj" fmla="val 60516"/>
              </a:avLst>
            </a:prstGeom>
            <a:gradFill>
              <a:gsLst>
                <a:gs pos="0">
                  <a:srgbClr val="4EC576">
                    <a:alpha val="61000"/>
                  </a:srgbClr>
                </a:gs>
                <a:gs pos="100000">
                  <a:srgbClr val="399988"/>
                </a:gs>
              </a:gsLst>
              <a:lin ang="19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 CN Regular"/>
                <a:cs typeface="+mn-cs"/>
              </a:endParaRPr>
            </a:p>
          </p:txBody>
        </p:sp>
        <p:sp>
          <p:nvSpPr>
            <p:cNvPr id="31" name="平行四边形 30"/>
            <p:cNvSpPr/>
            <p:nvPr/>
          </p:nvSpPr>
          <p:spPr>
            <a:xfrm>
              <a:off x="6601844" y="3930025"/>
              <a:ext cx="542174" cy="407649"/>
            </a:xfrm>
            <a:prstGeom prst="parallelogram">
              <a:avLst>
                <a:gd name="adj" fmla="val 60516"/>
              </a:avLst>
            </a:prstGeom>
            <a:gradFill>
              <a:gsLst>
                <a:gs pos="0">
                  <a:srgbClr val="4EC576">
                    <a:alpha val="61000"/>
                  </a:srgbClr>
                </a:gs>
                <a:gs pos="100000">
                  <a:srgbClr val="399988"/>
                </a:gs>
              </a:gsLst>
              <a:lin ang="19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 CN Regular"/>
                <a:cs typeface="+mn-cs"/>
              </a:endParaRPr>
            </a:p>
          </p:txBody>
        </p:sp>
        <p:sp>
          <p:nvSpPr>
            <p:cNvPr id="32" name="平行四边形 31"/>
            <p:cNvSpPr/>
            <p:nvPr/>
          </p:nvSpPr>
          <p:spPr>
            <a:xfrm>
              <a:off x="7003556" y="3930025"/>
              <a:ext cx="542173" cy="407649"/>
            </a:xfrm>
            <a:prstGeom prst="parallelogram">
              <a:avLst>
                <a:gd name="adj" fmla="val 60516"/>
              </a:avLst>
            </a:prstGeom>
            <a:gradFill>
              <a:gsLst>
                <a:gs pos="0">
                  <a:srgbClr val="4EC576">
                    <a:alpha val="61000"/>
                  </a:srgbClr>
                </a:gs>
                <a:gs pos="100000">
                  <a:srgbClr val="399988"/>
                </a:gs>
              </a:gsLst>
              <a:lin ang="19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 CN Regular"/>
                <a:cs typeface="+mn-cs"/>
              </a:endParaRPr>
            </a:p>
          </p:txBody>
        </p:sp>
        <p:sp>
          <p:nvSpPr>
            <p:cNvPr id="33" name="平行四边形 32"/>
            <p:cNvSpPr/>
            <p:nvPr/>
          </p:nvSpPr>
          <p:spPr>
            <a:xfrm>
              <a:off x="5798420" y="3930025"/>
              <a:ext cx="542174" cy="407649"/>
            </a:xfrm>
            <a:prstGeom prst="parallelogram">
              <a:avLst>
                <a:gd name="adj" fmla="val 60516"/>
              </a:avLst>
            </a:prstGeom>
            <a:gradFill>
              <a:gsLst>
                <a:gs pos="0">
                  <a:srgbClr val="4EC576">
                    <a:alpha val="61000"/>
                  </a:srgbClr>
                </a:gs>
                <a:gs pos="100000">
                  <a:srgbClr val="399988"/>
                </a:gs>
              </a:gsLst>
              <a:lin ang="19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 CN Regular"/>
                <a:cs typeface="+mn-cs"/>
              </a:endParaRPr>
            </a:p>
          </p:txBody>
        </p:sp>
      </p:grpSp>
      <p:sp>
        <p:nvSpPr>
          <p:cNvPr id="34" name="Freeform 21"/>
          <p:cNvSpPr/>
          <p:nvPr/>
        </p:nvSpPr>
        <p:spPr>
          <a:xfrm>
            <a:off x="2466241" y="0"/>
            <a:ext cx="2664296" cy="386949"/>
          </a:xfrm>
          <a:custGeom>
            <a:avLst/>
            <a:gdLst>
              <a:gd name="connsiteX0" fmla="*/ 384719 w 3463046"/>
              <a:gd name="connsiteY0" fmla="*/ 0 h 769438"/>
              <a:gd name="connsiteX1" fmla="*/ 3251144 w 3463046"/>
              <a:gd name="connsiteY1" fmla="*/ 0 h 769438"/>
              <a:gd name="connsiteX2" fmla="*/ 3463046 w 3463046"/>
              <a:gd name="connsiteY2" fmla="*/ 423804 h 769438"/>
              <a:gd name="connsiteX3" fmla="*/ 3463046 w 3463046"/>
              <a:gd name="connsiteY3" fmla="*/ 509711 h 769438"/>
              <a:gd name="connsiteX4" fmla="*/ 3203319 w 3463046"/>
              <a:gd name="connsiteY4" fmla="*/ 769438 h 769438"/>
              <a:gd name="connsiteX5" fmla="*/ 0 w 3463046"/>
              <a:gd name="connsiteY5" fmla="*/ 769438 h 769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63046" h="769438">
                <a:moveTo>
                  <a:pt x="384719" y="0"/>
                </a:moveTo>
                <a:lnTo>
                  <a:pt x="3251144" y="0"/>
                </a:lnTo>
                <a:lnTo>
                  <a:pt x="3463046" y="423804"/>
                </a:lnTo>
                <a:lnTo>
                  <a:pt x="3463046" y="509711"/>
                </a:lnTo>
                <a:cubicBezTo>
                  <a:pt x="3463046" y="653154"/>
                  <a:pt x="3346762" y="769438"/>
                  <a:pt x="3203319" y="769438"/>
                </a:cubicBezTo>
                <a:lnTo>
                  <a:pt x="0" y="769438"/>
                </a:lnTo>
                <a:close/>
              </a:path>
            </a:pathLst>
          </a:custGeom>
          <a:gradFill>
            <a:gsLst>
              <a:gs pos="0">
                <a:srgbClr val="6096E6">
                  <a:alpha val="61000"/>
                </a:srgbClr>
              </a:gs>
              <a:gs pos="100000">
                <a:srgbClr val="FFBA55"/>
              </a:gs>
            </a:gsLst>
            <a:lin ang="198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5" name="Freeform 21"/>
          <p:cNvSpPr/>
          <p:nvPr/>
        </p:nvSpPr>
        <p:spPr>
          <a:xfrm>
            <a:off x="3836033" y="151791"/>
            <a:ext cx="2664296" cy="386949"/>
          </a:xfrm>
          <a:custGeom>
            <a:avLst/>
            <a:gdLst>
              <a:gd name="connsiteX0" fmla="*/ 384719 w 3463046"/>
              <a:gd name="connsiteY0" fmla="*/ 0 h 769438"/>
              <a:gd name="connsiteX1" fmla="*/ 3251144 w 3463046"/>
              <a:gd name="connsiteY1" fmla="*/ 0 h 769438"/>
              <a:gd name="connsiteX2" fmla="*/ 3463046 w 3463046"/>
              <a:gd name="connsiteY2" fmla="*/ 423804 h 769438"/>
              <a:gd name="connsiteX3" fmla="*/ 3463046 w 3463046"/>
              <a:gd name="connsiteY3" fmla="*/ 509711 h 769438"/>
              <a:gd name="connsiteX4" fmla="*/ 3203319 w 3463046"/>
              <a:gd name="connsiteY4" fmla="*/ 769438 h 769438"/>
              <a:gd name="connsiteX5" fmla="*/ 0 w 3463046"/>
              <a:gd name="connsiteY5" fmla="*/ 769438 h 769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63046" h="769438">
                <a:moveTo>
                  <a:pt x="384719" y="0"/>
                </a:moveTo>
                <a:lnTo>
                  <a:pt x="3251144" y="0"/>
                </a:lnTo>
                <a:lnTo>
                  <a:pt x="3463046" y="423804"/>
                </a:lnTo>
                <a:lnTo>
                  <a:pt x="3463046" y="509711"/>
                </a:lnTo>
                <a:cubicBezTo>
                  <a:pt x="3463046" y="653154"/>
                  <a:pt x="3346762" y="769438"/>
                  <a:pt x="3203319" y="769438"/>
                </a:cubicBezTo>
                <a:lnTo>
                  <a:pt x="0" y="769438"/>
                </a:lnTo>
                <a:close/>
              </a:path>
            </a:pathLst>
          </a:custGeom>
          <a:gradFill>
            <a:gsLst>
              <a:gs pos="0">
                <a:srgbClr val="4EC576">
                  <a:alpha val="61000"/>
                </a:srgbClr>
              </a:gs>
              <a:gs pos="100000">
                <a:srgbClr val="399988"/>
              </a:gs>
            </a:gsLst>
            <a:lin ang="198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思源黑体 CN Regular"/>
              <a:cs typeface="+mn-cs"/>
            </a:endParaRPr>
          </a:p>
        </p:txBody>
      </p:sp>
      <p:grpSp>
        <p:nvGrpSpPr>
          <p:cNvPr id="36" name="组合 35"/>
          <p:cNvGrpSpPr/>
          <p:nvPr/>
        </p:nvGrpSpPr>
        <p:grpSpPr>
          <a:xfrm flipV="1">
            <a:off x="413400" y="4355351"/>
            <a:ext cx="6086929" cy="45719"/>
            <a:chOff x="5798420" y="3930025"/>
            <a:chExt cx="1747309" cy="407649"/>
          </a:xfrm>
          <a:solidFill>
            <a:srgbClr val="072C60"/>
          </a:solidFill>
        </p:grpSpPr>
        <p:sp>
          <p:nvSpPr>
            <p:cNvPr id="37" name="平行四边形 36"/>
            <p:cNvSpPr/>
            <p:nvPr/>
          </p:nvSpPr>
          <p:spPr>
            <a:xfrm>
              <a:off x="6200132" y="3930025"/>
              <a:ext cx="542174" cy="407649"/>
            </a:xfrm>
            <a:prstGeom prst="parallelogram">
              <a:avLst>
                <a:gd name="adj" fmla="val 60516"/>
              </a:avLst>
            </a:prstGeom>
            <a:gradFill>
              <a:gsLst>
                <a:gs pos="0">
                  <a:srgbClr val="4EC576">
                    <a:alpha val="61000"/>
                  </a:srgbClr>
                </a:gs>
                <a:gs pos="100000">
                  <a:srgbClr val="399988"/>
                </a:gs>
              </a:gsLst>
              <a:lin ang="19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 CN Regular"/>
                <a:cs typeface="+mn-cs"/>
              </a:endParaRPr>
            </a:p>
          </p:txBody>
        </p:sp>
        <p:sp>
          <p:nvSpPr>
            <p:cNvPr id="38" name="平行四边形 37"/>
            <p:cNvSpPr/>
            <p:nvPr/>
          </p:nvSpPr>
          <p:spPr>
            <a:xfrm>
              <a:off x="6601844" y="3930025"/>
              <a:ext cx="542174" cy="407649"/>
            </a:xfrm>
            <a:prstGeom prst="parallelogram">
              <a:avLst>
                <a:gd name="adj" fmla="val 60516"/>
              </a:avLst>
            </a:prstGeom>
            <a:gradFill>
              <a:gsLst>
                <a:gs pos="0">
                  <a:srgbClr val="4EC576">
                    <a:alpha val="61000"/>
                  </a:srgbClr>
                </a:gs>
                <a:gs pos="100000">
                  <a:srgbClr val="399988"/>
                </a:gs>
              </a:gsLst>
              <a:lin ang="19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 CN Regular"/>
                <a:cs typeface="+mn-cs"/>
              </a:endParaRPr>
            </a:p>
          </p:txBody>
        </p:sp>
        <p:sp>
          <p:nvSpPr>
            <p:cNvPr id="39" name="平行四边形 38"/>
            <p:cNvSpPr/>
            <p:nvPr/>
          </p:nvSpPr>
          <p:spPr>
            <a:xfrm>
              <a:off x="7003556" y="3930025"/>
              <a:ext cx="542173" cy="407649"/>
            </a:xfrm>
            <a:prstGeom prst="parallelogram">
              <a:avLst>
                <a:gd name="adj" fmla="val 60516"/>
              </a:avLst>
            </a:prstGeom>
            <a:gradFill>
              <a:gsLst>
                <a:gs pos="0">
                  <a:srgbClr val="4EC576">
                    <a:alpha val="61000"/>
                  </a:srgbClr>
                </a:gs>
                <a:gs pos="100000">
                  <a:srgbClr val="399988"/>
                </a:gs>
              </a:gsLst>
              <a:lin ang="19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 CN Regular"/>
                <a:cs typeface="+mn-cs"/>
              </a:endParaRPr>
            </a:p>
          </p:txBody>
        </p:sp>
        <p:sp>
          <p:nvSpPr>
            <p:cNvPr id="40" name="平行四边形 39"/>
            <p:cNvSpPr/>
            <p:nvPr/>
          </p:nvSpPr>
          <p:spPr>
            <a:xfrm>
              <a:off x="5798420" y="3930025"/>
              <a:ext cx="542174" cy="407649"/>
            </a:xfrm>
            <a:prstGeom prst="parallelogram">
              <a:avLst>
                <a:gd name="adj" fmla="val 60516"/>
              </a:avLst>
            </a:prstGeom>
            <a:gradFill>
              <a:gsLst>
                <a:gs pos="0">
                  <a:srgbClr val="4EC576">
                    <a:alpha val="61000"/>
                  </a:srgbClr>
                </a:gs>
                <a:gs pos="100000">
                  <a:srgbClr val="399988"/>
                </a:gs>
              </a:gsLst>
              <a:lin ang="19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 CN Regular"/>
                <a:cs typeface="+mn-cs"/>
              </a:endParaRPr>
            </a:p>
          </p:txBody>
        </p:sp>
      </p:grp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Heavy"/>
        <a:ea typeface="思源黑体 CN Heavy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522</Words>
  <Application>WPS 演示</Application>
  <PresentationFormat>A4 纸张(210x297 毫米)</PresentationFormat>
  <Paragraphs>28</Paragraphs>
  <Slides>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</vt:i4>
      </vt:variant>
    </vt:vector>
  </HeadingPairs>
  <TitlesOfParts>
    <vt:vector size="21" baseType="lpstr">
      <vt:lpstr>Arial</vt:lpstr>
      <vt:lpstr>宋体</vt:lpstr>
      <vt:lpstr>Wingdings</vt:lpstr>
      <vt:lpstr>Wingdings</vt:lpstr>
      <vt:lpstr>Arial</vt:lpstr>
      <vt:lpstr>思源黑体 CN Regular</vt:lpstr>
      <vt:lpstr>汉仪旗黑X1-65W</vt:lpstr>
      <vt:lpstr>黑体</vt:lpstr>
      <vt:lpstr>汉仪旗黑X1-75W</vt:lpstr>
      <vt:lpstr>思源黑体 CN ExtraLight</vt:lpstr>
      <vt:lpstr>思源黑体 CN Heavy</vt:lpstr>
      <vt:lpstr>思源黑体 CN Light</vt:lpstr>
      <vt:lpstr>思源黑体 CN Bold</vt:lpstr>
      <vt:lpstr>微软雅黑</vt:lpstr>
      <vt:lpstr>Arial Unicode MS</vt:lpstr>
      <vt:lpstr>Calibri</vt:lpstr>
      <vt:lpstr>Office 主题​​</vt:lpstr>
      <vt:lpstr>1_Office 主题​​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GAGA</dc:creator>
  <cp:lastModifiedBy>Miss~ 宁</cp:lastModifiedBy>
  <cp:revision>195</cp:revision>
  <dcterms:created xsi:type="dcterms:W3CDTF">2025-12-04T02:42:00Z</dcterms:created>
  <dcterms:modified xsi:type="dcterms:W3CDTF">2025-12-12T08:35:22Z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D083D417369B4533B4C8548AB7943330_13</vt:lpwstr>
  </property>
  <property fmtid="{D5CDD505-2E9C-101B-9397-08002B2CF9AE}" pid="3" name="KSOProductBuildVer">
    <vt:lpwstr>2052-12.1.0.24034</vt:lpwstr>
  </property>
</Properties>
</file>